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72"/>
  </p:notesMasterIdLst>
  <p:sldIdLst>
    <p:sldId id="256" r:id="rId4"/>
    <p:sldId id="260" r:id="rId5"/>
    <p:sldId id="2743" r:id="rId6"/>
    <p:sldId id="2738" r:id="rId7"/>
    <p:sldId id="261" r:id="rId8"/>
    <p:sldId id="262" r:id="rId9"/>
    <p:sldId id="263" r:id="rId10"/>
    <p:sldId id="264" r:id="rId11"/>
    <p:sldId id="265" r:id="rId12"/>
    <p:sldId id="266" r:id="rId13"/>
    <p:sldId id="2928" r:id="rId14"/>
    <p:sldId id="2927" r:id="rId15"/>
    <p:sldId id="995" r:id="rId16"/>
    <p:sldId id="267" r:id="rId17"/>
    <p:sldId id="302" r:id="rId18"/>
    <p:sldId id="289" r:id="rId19"/>
    <p:sldId id="290" r:id="rId20"/>
    <p:sldId id="291" r:id="rId21"/>
    <p:sldId id="292" r:id="rId22"/>
    <p:sldId id="268" r:id="rId23"/>
    <p:sldId id="2882" r:id="rId24"/>
    <p:sldId id="2943" r:id="rId25"/>
    <p:sldId id="2920" r:id="rId26"/>
    <p:sldId id="3059" r:id="rId27"/>
    <p:sldId id="2983" r:id="rId28"/>
    <p:sldId id="3060" r:id="rId29"/>
    <p:sldId id="3068" r:id="rId30"/>
    <p:sldId id="3069" r:id="rId31"/>
    <p:sldId id="269" r:id="rId32"/>
    <p:sldId id="270" r:id="rId33"/>
    <p:sldId id="271" r:id="rId34"/>
    <p:sldId id="272" r:id="rId35"/>
    <p:sldId id="273" r:id="rId36"/>
    <p:sldId id="274" r:id="rId37"/>
    <p:sldId id="275" r:id="rId38"/>
    <p:sldId id="276" r:id="rId39"/>
    <p:sldId id="277" r:id="rId40"/>
    <p:sldId id="278" r:id="rId41"/>
    <p:sldId id="2744" r:id="rId42"/>
    <p:sldId id="279" r:id="rId43"/>
    <p:sldId id="280" r:id="rId44"/>
    <p:sldId id="294" r:id="rId45"/>
    <p:sldId id="295" r:id="rId46"/>
    <p:sldId id="296" r:id="rId47"/>
    <p:sldId id="298" r:id="rId48"/>
    <p:sldId id="299" r:id="rId49"/>
    <p:sldId id="300" r:id="rId50"/>
    <p:sldId id="283" r:id="rId51"/>
    <p:sldId id="303" r:id="rId52"/>
    <p:sldId id="301" r:id="rId53"/>
    <p:sldId id="284" r:id="rId54"/>
    <p:sldId id="285" r:id="rId55"/>
    <p:sldId id="286" r:id="rId56"/>
    <p:sldId id="287" r:id="rId57"/>
    <p:sldId id="288" r:id="rId58"/>
    <p:sldId id="293" r:id="rId59"/>
    <p:sldId id="2742" r:id="rId60"/>
    <p:sldId id="2745" r:id="rId61"/>
    <p:sldId id="2739" r:id="rId62"/>
    <p:sldId id="2925" r:id="rId63"/>
    <p:sldId id="2740" r:id="rId64"/>
    <p:sldId id="2741" r:id="rId65"/>
    <p:sldId id="3065" r:id="rId66"/>
    <p:sldId id="2912" r:id="rId67"/>
    <p:sldId id="2981" r:id="rId68"/>
    <p:sldId id="3050" r:id="rId69"/>
    <p:sldId id="3063" r:id="rId70"/>
    <p:sldId id="105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60"/>
            <p14:sldId id="2743"/>
            <p14:sldId id="2738"/>
            <p14:sldId id="261"/>
            <p14:sldId id="262"/>
          </p14:sldIdLst>
        </p14:section>
        <p14:section name="Goal: Build a functional, but bare minimum OS" id="{94363B01-BAF5-5748-8571-C81B5BA151F3}">
          <p14:sldIdLst>
            <p14:sldId id="263"/>
            <p14:sldId id="264"/>
            <p14:sldId id="265"/>
            <p14:sldId id="266"/>
          </p14:sldIdLst>
        </p14:section>
        <p14:section name="Success Criteria: Soudness, Performance, and Maintenance" id="{2D71D114-BFA5-4F41-9925-9C8211D38A4E}">
          <p14:sldIdLst>
            <p14:sldId id="2928"/>
            <p14:sldId id="2927"/>
            <p14:sldId id="995"/>
            <p14:sldId id="267"/>
          </p14:sldIdLst>
        </p14:section>
        <p14:section name="Output: The joy of playing with your fully functional system" id="{2D03A34C-EDED-DB45-8122-7EC6F3885BCD}">
          <p14:sldIdLst>
            <p14:sldId id="302"/>
            <p14:sldId id="289"/>
            <p14:sldId id="290"/>
            <p14:sldId id="291"/>
          </p14:sldIdLst>
        </p14:section>
        <p14:section name="Organized Activities: This process is complete" id="{449E4F06-F45B-8F40-A5A4-887AB70D43B7}">
          <p14:sldIdLst>
            <p14:sldId id="292"/>
            <p14:sldId id="268"/>
            <p14:sldId id="2882"/>
            <p14:sldId id="2943"/>
            <p14:sldId id="2920"/>
            <p14:sldId id="3059"/>
            <p14:sldId id="2983"/>
            <p14:sldId id="3060"/>
            <p14:sldId id="3068"/>
            <p14:sldId id="3069"/>
            <p14:sldId id="269"/>
            <p14:sldId id="270"/>
            <p14:sldId id="271"/>
            <p14:sldId id="272"/>
            <p14:sldId id="273"/>
            <p14:sldId id="274"/>
            <p14:sldId id="275"/>
            <p14:sldId id="276"/>
            <p14:sldId id="277"/>
            <p14:sldId id="278"/>
            <p14:sldId id="2744"/>
            <p14:sldId id="279"/>
            <p14:sldId id="280"/>
            <p14:sldId id="294"/>
            <p14:sldId id="295"/>
            <p14:sldId id="296"/>
            <p14:sldId id="298"/>
            <p14:sldId id="299"/>
            <p14:sldId id="300"/>
            <p14:sldId id="283"/>
            <p14:sldId id="303"/>
            <p14:sldId id="301"/>
            <p14:sldId id="284"/>
            <p14:sldId id="285"/>
            <p14:sldId id="286"/>
            <p14:sldId id="287"/>
            <p14:sldId id="288"/>
            <p14:sldId id="293"/>
          </p14:sldIdLst>
        </p14:section>
        <p14:section name="Input: The other relevant references" id="{315BF885-A83B-7641-AFB7-60D6DDC82BE7}">
          <p14:sldIdLst>
            <p14:sldId id="2742"/>
            <p14:sldId id="2745"/>
            <p14:sldId id="2739"/>
          </p14:sldIdLst>
        </p14:section>
        <p14:section name="Boundary Conditions: What have we learned?" id="{497EDBB7-5753-694C-90B8-7F802ABDD54A}">
          <p14:sldIdLst>
            <p14:sldId id="2925"/>
            <p14:sldId id="2740"/>
            <p14:sldId id="2741"/>
            <p14:sldId id="3065"/>
            <p14:sldId id="2912"/>
            <p14:sldId id="2981"/>
            <p14:sldId id="3050"/>
            <p14:sldId id="3063"/>
            <p14:sldId id="10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04"/>
    <p:restoredTop sz="83888" autoAdjust="0"/>
  </p:normalViewPr>
  <p:slideViewPr>
    <p:cSldViewPr snapToGrid="0" snapToObjects="1">
      <p:cViewPr varScale="1">
        <p:scale>
          <a:sx n="109" d="100"/>
          <a:sy n="109" d="100"/>
        </p:scale>
        <p:origin x="344"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60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8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8CF8E1D1-7AEE-A447-B048-ADA3199EE21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D05E58B-119B-8A44-A1A5-180FF5ACA02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5299" name="Rectangle 2">
            <a:extLst>
              <a:ext uri="{FF2B5EF4-FFF2-40B4-BE49-F238E27FC236}">
                <a16:creationId xmlns:a16="http://schemas.microsoft.com/office/drawing/2014/main" id="{80FFEE38-4A34-F145-A848-425AFBFAEA9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5EA882D-ACE4-DE4F-A145-FF98E5A3C1B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9296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a:extLst>
              <a:ext uri="{FF2B5EF4-FFF2-40B4-BE49-F238E27FC236}">
                <a16:creationId xmlns:a16="http://schemas.microsoft.com/office/drawing/2014/main" id="{AD43ECC7-55DB-1F4E-A655-DE21F634E36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7171501-4679-3647-90A5-61E2CDB1D4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3971" name="Rectangle 2">
            <a:extLst>
              <a:ext uri="{FF2B5EF4-FFF2-40B4-BE49-F238E27FC236}">
                <a16:creationId xmlns:a16="http://schemas.microsoft.com/office/drawing/2014/main" id="{4CE90E79-2738-EE49-8FCA-AEA4B8701F0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5BA56270-5510-2C44-A8BE-726264A7581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1830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107E4DEC-2D97-2643-815D-615D038C4AC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04D3B5B-1352-294F-A667-95776A5D7E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4995" name="Rectangle 2">
            <a:extLst>
              <a:ext uri="{FF2B5EF4-FFF2-40B4-BE49-F238E27FC236}">
                <a16:creationId xmlns:a16="http://schemas.microsoft.com/office/drawing/2014/main" id="{458EA180-7C91-EC4B-9800-E0C93B9F71A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341D0B3-8302-2D4B-A0D9-548CB6E89EF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24481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0394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14746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943506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3387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32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04254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089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5131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a:extLst>
              <a:ext uri="{FF2B5EF4-FFF2-40B4-BE49-F238E27FC236}">
                <a16:creationId xmlns:a16="http://schemas.microsoft.com/office/drawing/2014/main" id="{DC9AD9A1-A927-A448-9FA4-36F8D6D3909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C1E9DB0-EB46-5041-B55D-EB3D26E236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347" name="Rectangle 2">
            <a:extLst>
              <a:ext uri="{FF2B5EF4-FFF2-40B4-BE49-F238E27FC236}">
                <a16:creationId xmlns:a16="http://schemas.microsoft.com/office/drawing/2014/main" id="{81422E51-E365-5547-B278-40DAEBD6C9F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DFF6B4C-3F4D-6D4C-8E45-FA93B05E586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03370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440469AA-4DFA-7741-8EA0-ABAAB472E32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59FE3B-693C-054E-8BAD-1F7F4348C37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371" name="Rectangle 2">
            <a:extLst>
              <a:ext uri="{FF2B5EF4-FFF2-40B4-BE49-F238E27FC236}">
                <a16:creationId xmlns:a16="http://schemas.microsoft.com/office/drawing/2014/main" id="{339B75F6-B5E6-694E-A79C-336D2A338245}"/>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BC02E0B-5A37-9749-86B0-A0ADC781D65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0056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a:extLst>
              <a:ext uri="{FF2B5EF4-FFF2-40B4-BE49-F238E27FC236}">
                <a16:creationId xmlns:a16="http://schemas.microsoft.com/office/drawing/2014/main" id="{FA3C5ED1-6F24-DD42-8E40-CF43F844B6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9EE032-5BD8-474F-952C-58F2649FF57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395" name="Rectangle 2">
            <a:extLst>
              <a:ext uri="{FF2B5EF4-FFF2-40B4-BE49-F238E27FC236}">
                <a16:creationId xmlns:a16="http://schemas.microsoft.com/office/drawing/2014/main" id="{6E24FA14-8E5F-D74C-8127-67E0517407A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8269399F-40C3-8946-AE45-70BAB0048F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5881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CB9D83D8-D182-E545-9383-E9881FD3A23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97489E7-E300-C84A-909B-09F2463ED4F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419" name="Rectangle 2">
            <a:extLst>
              <a:ext uri="{FF2B5EF4-FFF2-40B4-BE49-F238E27FC236}">
                <a16:creationId xmlns:a16="http://schemas.microsoft.com/office/drawing/2014/main" id="{7479AB5C-7F0A-AA40-90A7-15E1F9401A8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8FD9E95E-E334-2343-A9A7-7A0643E5F6A7}"/>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604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a:extLst>
              <a:ext uri="{FF2B5EF4-FFF2-40B4-BE49-F238E27FC236}">
                <a16:creationId xmlns:a16="http://schemas.microsoft.com/office/drawing/2014/main" id="{1C57F41B-74B7-7547-A665-E648E422105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63DF4B-E05E-BD49-A2EF-476A8F3621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443" name="Rectangle 2">
            <a:extLst>
              <a:ext uri="{FF2B5EF4-FFF2-40B4-BE49-F238E27FC236}">
                <a16:creationId xmlns:a16="http://schemas.microsoft.com/office/drawing/2014/main" id="{67BC12E5-26BB-2E46-B346-333D1120D2C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35DD4D1-B11C-7244-BA1E-955A56BBC9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6247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7751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66969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CE88E5BF-B253-FF43-9E38-95A37887118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FAAB8C-F149-3E4C-9A36-453749A1C94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6803" name="Rectangle 2">
            <a:extLst>
              <a:ext uri="{FF2B5EF4-FFF2-40B4-BE49-F238E27FC236}">
                <a16:creationId xmlns:a16="http://schemas.microsoft.com/office/drawing/2014/main" id="{A7C44DCF-5A1A-B14F-BAB2-FE136F115E8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7BE39DAA-9632-7C47-A7BB-C213957579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7673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a:extLst>
              <a:ext uri="{FF2B5EF4-FFF2-40B4-BE49-F238E27FC236}">
                <a16:creationId xmlns:a16="http://schemas.microsoft.com/office/drawing/2014/main" id="{AE0D11C7-761C-0047-9917-D7FE291703D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EBA53D7-CF8B-7E4F-A81A-BF099B61DC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7827" name="Rectangle 5">
            <a:extLst>
              <a:ext uri="{FF2B5EF4-FFF2-40B4-BE49-F238E27FC236}">
                <a16:creationId xmlns:a16="http://schemas.microsoft.com/office/drawing/2014/main" id="{193E31AD-8767-944E-888E-E2FA0A23BA61}"/>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75291B0-50F4-0846-9F04-D56480E9514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7828" name="Rectangle 2">
            <a:extLst>
              <a:ext uri="{FF2B5EF4-FFF2-40B4-BE49-F238E27FC236}">
                <a16:creationId xmlns:a16="http://schemas.microsoft.com/office/drawing/2014/main" id="{FC482D41-08A3-CD47-8740-C14E0D8E5DA2}"/>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163A8F3D-F28F-9E40-849C-68DBA8B58E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6774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649835F0-EF46-4A46-AC8C-A15ABFFC89A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A084523-78C9-2E46-98A0-66ED62D4F52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155" name="Rectangle 2">
            <a:extLst>
              <a:ext uri="{FF2B5EF4-FFF2-40B4-BE49-F238E27FC236}">
                <a16:creationId xmlns:a16="http://schemas.microsoft.com/office/drawing/2014/main" id="{AA820CDB-241F-7544-AB9B-45308D9E905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F6AEFA10-CFDC-A848-BAA8-12C8B4AF3CF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77378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extLst>
              <a:ext uri="{FF2B5EF4-FFF2-40B4-BE49-F238E27FC236}">
                <a16:creationId xmlns:a16="http://schemas.microsoft.com/office/drawing/2014/main" id="{A0C24D32-BEBC-8F47-9B48-492468918D1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E9DFD-5197-F94D-AD24-962961687CB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8851" name="Rectangle 2">
            <a:extLst>
              <a:ext uri="{FF2B5EF4-FFF2-40B4-BE49-F238E27FC236}">
                <a16:creationId xmlns:a16="http://schemas.microsoft.com/office/drawing/2014/main" id="{DFEE8F88-298E-EB4B-9B04-4326EDCB4D1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3B91CE3-5064-0547-B141-5A034045136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778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a:extLst>
              <a:ext uri="{FF2B5EF4-FFF2-40B4-BE49-F238E27FC236}">
                <a16:creationId xmlns:a16="http://schemas.microsoft.com/office/drawing/2014/main" id="{95F1F45B-71CE-634E-8B85-EA89FE9AD53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268B44-953C-274E-A90A-DC3310BEC41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9875" name="Rectangle 2">
            <a:extLst>
              <a:ext uri="{FF2B5EF4-FFF2-40B4-BE49-F238E27FC236}">
                <a16:creationId xmlns:a16="http://schemas.microsoft.com/office/drawing/2014/main" id="{ACA35FEA-E22D-844F-94F6-D053C09ADD2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690446F-EB01-9E48-A75D-5BF1D05A682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18762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7C6488FD-88D5-2343-8514-9E59086C5B9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968E41-566D-384E-AD7F-147EBC6820A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0899" name="Rectangle 2">
            <a:extLst>
              <a:ext uri="{FF2B5EF4-FFF2-40B4-BE49-F238E27FC236}">
                <a16:creationId xmlns:a16="http://schemas.microsoft.com/office/drawing/2014/main" id="{FFFEE5DB-5567-BB42-955E-5E278D75BC9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318577E-C6C0-DF47-A734-81EA8EF076F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53653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a:extLst>
              <a:ext uri="{FF2B5EF4-FFF2-40B4-BE49-F238E27FC236}">
                <a16:creationId xmlns:a16="http://schemas.microsoft.com/office/drawing/2014/main" id="{98847551-F31C-D34E-BC2A-4A0BBB6C97F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A58102-B119-1C44-80E6-68B9AB6B79F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1923" name="Rectangle 2">
            <a:extLst>
              <a:ext uri="{FF2B5EF4-FFF2-40B4-BE49-F238E27FC236}">
                <a16:creationId xmlns:a16="http://schemas.microsoft.com/office/drawing/2014/main" id="{F47B6266-D437-6E44-BCD6-B6952B8C6BC9}"/>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019578C-63E3-8745-84E3-30FC0828A27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46098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CECF02E8-07D2-8741-8EB8-73E8AA9BBF9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18B769C-F72E-FE47-8A38-BBAF50B8B53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2947" name="Rectangle 2">
            <a:extLst>
              <a:ext uri="{FF2B5EF4-FFF2-40B4-BE49-F238E27FC236}">
                <a16:creationId xmlns:a16="http://schemas.microsoft.com/office/drawing/2014/main" id="{9AC8F6C5-5A74-5540-A303-FD58856B7E4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B98C27E-7440-F84D-AE25-1FC3DCF010D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58095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7325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4797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43333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136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8474F1A9-BE07-2441-B873-200812AD14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2CD602A-AC74-834A-9DAA-C0C8669C1CE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0179" name="Rectangle 2">
            <a:extLst>
              <a:ext uri="{FF2B5EF4-FFF2-40B4-BE49-F238E27FC236}">
                <a16:creationId xmlns:a16="http://schemas.microsoft.com/office/drawing/2014/main" id="{580F65CA-7CB7-854D-945F-5D6813FCD9E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26CC64A-64A4-444A-BB88-453C0C1080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61487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49413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26410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a:extLst>
              <a:ext uri="{FF2B5EF4-FFF2-40B4-BE49-F238E27FC236}">
                <a16:creationId xmlns:a16="http://schemas.microsoft.com/office/drawing/2014/main" id="{F169390B-9EF8-A345-8B7A-8548BD1BE12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67E457-2A48-2341-A20F-16ADF354F19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1203" name="Rectangle 2">
            <a:extLst>
              <a:ext uri="{FF2B5EF4-FFF2-40B4-BE49-F238E27FC236}">
                <a16:creationId xmlns:a16="http://schemas.microsoft.com/office/drawing/2014/main" id="{BBD8BBEF-DE7B-3042-A17C-A65E377979B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0A50DD3-C2E1-1A44-8FD9-0575A0B6C1C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66631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30F0768C-A604-FA4B-A54B-003FB6AC9C5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59A548-EC84-FD47-BC71-5ED263B6D85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3251" name="Rectangle 2">
            <a:extLst>
              <a:ext uri="{FF2B5EF4-FFF2-40B4-BE49-F238E27FC236}">
                <a16:creationId xmlns:a16="http://schemas.microsoft.com/office/drawing/2014/main" id="{FB871B6C-CB11-6E4E-ACCD-DA76F7725C2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56ACA9D-A067-6F4C-A408-FB0ED3180B6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0882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dirty="0"/>
          </a:p>
        </p:txBody>
      </p:sp>
    </p:spTree>
    <p:extLst>
      <p:ext uri="{BB962C8B-B14F-4D97-AF65-F5344CB8AC3E}">
        <p14:creationId xmlns:p14="http://schemas.microsoft.com/office/powerpoint/2010/main" val="3900322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265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698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06431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70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5265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5240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3738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2923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28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26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hyperlink" Target="http://www.nand2tetris.org/" TargetMode="Externa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5"/>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5" r:id="rId12"/>
    <p:sldLayoutId id="2147483686" r:id="rId13"/>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2480091"/>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jmVfDbqRxKo?t=555" TargetMode="External"/><Relationship Id="rId1" Type="http://schemas.openxmlformats.org/officeDocument/2006/relationships/slideLayout" Target="../slideLayouts/slideLayout25.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hyperlink" Target="file:///Users/bkoo/Downloads/mathematics-06-00152-1.pdf"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youtu.be/9u1q3lH7VbE?t=323" TargetMode="External"/><Relationship Id="rId5" Type="http://schemas.openxmlformats.org/officeDocument/2006/relationships/image" Target="../media/image25.png"/><Relationship Id="rId4" Type="http://schemas.openxmlformats.org/officeDocument/2006/relationships/hyperlink" Target="https://youtu.be/9u1q3lH7VbE?t=16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hyperlink" Target="https://youtu.be/9u1q3lH7VbE?t=962"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hyperlink" Target="https://youtu.be/9u1q3lH7VbE?t=323"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www.wikiwand.com/en/Product_(category_theory)"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3.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4Yp3j_jk8Q?t=2500"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6MJUGVFAXKg?t=114"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hyperlink" Target="https://youtu.be/1HfmnS1wx4k" TargetMode="External"/><Relationship Id="rId5" Type="http://schemas.openxmlformats.org/officeDocument/2006/relationships/image" Target="../media/image65.png"/><Relationship Id="rId4" Type="http://schemas.openxmlformats.org/officeDocument/2006/relationships/hyperlink" Target="https://youtu.be/j2m5YMnHvQQ?t=1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youtu.be/hAWyex1GKRU" TargetMode="External"/><Relationship Id="rId7" Type="http://schemas.openxmlformats.org/officeDocument/2006/relationships/hyperlink" Target="https://youtu.be/hAWyex1GKRU?t=821" TargetMode="Externa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hyperlink" Target="https://youtu.be/hAWyex1GKRU?t=778" TargetMode="Externa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3WXTX0IUaOg?t=136"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azquotes.com/quote/715427" TargetMode="Externa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www.amazon.com/exec/obidos/ASIN/0306803208/braipick-20"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bertrandmeyer.com/2010/11/09/every-bilingual-dictionary-should-be-a-galois-connection/" TargetMode="External"/><Relationship Id="rId2" Type="http://schemas.openxmlformats.org/officeDocument/2006/relationships/image" Target="../media/image2.png"/><Relationship Id="rId1" Type="http://schemas.openxmlformats.org/officeDocument/2006/relationships/slideLayout" Target="../slideLayouts/slideLayout25.xml"/><Relationship Id="rId5" Type="http://schemas.openxmlformats.org/officeDocument/2006/relationships/image" Target="../media/image84.png"/><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12 </a:t>
            </a:r>
            <a:br>
              <a:rPr lang="en" sz="2667" dirty="0"/>
            </a:br>
            <a:r>
              <a:rPr lang="en" sz="2667" dirty="0"/>
              <a:t>Operating System: </a:t>
            </a:r>
            <a:br>
              <a:rPr lang="en" sz="2667" dirty="0"/>
            </a:br>
            <a:r>
              <a:rPr lang="en-US" sz="2667" dirty="0"/>
              <a:t>from bare minimum to distributed systems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pic>
        <p:nvPicPr>
          <p:cNvPr id="5" name="Picture 4">
            <a:extLst>
              <a:ext uri="{FF2B5EF4-FFF2-40B4-BE49-F238E27FC236}">
                <a16:creationId xmlns:a16="http://schemas.microsoft.com/office/drawing/2014/main" id="{325D4C5F-5D8F-CD42-AA61-7C6BC896D9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9277" y="3429000"/>
            <a:ext cx="2690307" cy="1698030"/>
          </a:xfrm>
          <a:prstGeom prst="rect">
            <a:avLst/>
          </a:prstGeom>
        </p:spPr>
      </p:pic>
      <p:pic>
        <p:nvPicPr>
          <p:cNvPr id="2" name="Picture 1">
            <a:extLst>
              <a:ext uri="{FF2B5EF4-FFF2-40B4-BE49-F238E27FC236}">
                <a16:creationId xmlns:a16="http://schemas.microsoft.com/office/drawing/2014/main" id="{33CE2F49-B8CA-224E-AA96-890C3AE88EC3}"/>
              </a:ext>
            </a:extLst>
          </p:cNvPr>
          <p:cNvPicPr>
            <a:picLocks noChangeAspect="1"/>
          </p:cNvPicPr>
          <p:nvPr/>
        </p:nvPicPr>
        <p:blipFill>
          <a:blip r:embed="rId4"/>
          <a:stretch>
            <a:fillRect/>
          </a:stretch>
        </p:blipFill>
        <p:spPr>
          <a:xfrm>
            <a:off x="2652416" y="3420146"/>
            <a:ext cx="2943253" cy="1698030"/>
          </a:xfrm>
          <a:prstGeom prst="rect">
            <a:avLst/>
          </a:prstGeom>
        </p:spPr>
      </p:pic>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10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1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10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10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7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10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1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10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10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7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a:solidFill>
                <a:srgbClr val="595959"/>
              </a:solidFill>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000000"/>
                </a:solidFill>
              </a:rPr>
              <a:t>Why is abstraction useful?</a:t>
            </a:r>
          </a:p>
          <a:p>
            <a:pPr marL="1219170" lvl="1" indent="-457189" defTabSz="1219170">
              <a:spcBef>
                <a:spcPts val="2133"/>
              </a:spcBef>
              <a:buClr>
                <a:srgbClr val="595959"/>
              </a:buClr>
              <a:buSzPts val="1800"/>
              <a:buFont typeface="Arial"/>
              <a:buChar char="●"/>
            </a:pPr>
            <a:r>
              <a:rPr lang="en-US" sz="1867" kern="0" dirty="0">
                <a:solidFill>
                  <a:srgbClr val="000000"/>
                </a:solidFill>
              </a:rPr>
              <a:t>Allow reuse through universal properties</a:t>
            </a:r>
          </a:p>
          <a:p>
            <a:pPr marL="1219170" lvl="1" indent="-457189" defTabSz="1219170">
              <a:spcBef>
                <a:spcPts val="2133"/>
              </a:spcBef>
              <a:buClr>
                <a:srgbClr val="595959"/>
              </a:buClr>
              <a:buSzPts val="1800"/>
              <a:buFont typeface="Arial"/>
              <a:buChar char="●"/>
            </a:pPr>
            <a:r>
              <a:rPr lang="en-US" sz="1867" kern="0" dirty="0">
                <a:solidFill>
                  <a:srgbClr val="000000"/>
                </a:solidFill>
              </a:rPr>
              <a:t>Avoid resource conflicts</a:t>
            </a:r>
          </a:p>
          <a:p>
            <a:pPr marL="1219170" lvl="1" indent="-457189" defTabSz="1219170">
              <a:spcBef>
                <a:spcPts val="2133"/>
              </a:spcBef>
              <a:buClr>
                <a:srgbClr val="595959"/>
              </a:buClr>
              <a:buSzPts val="1800"/>
              <a:buFont typeface="Arial"/>
              <a:buChar char="●"/>
            </a:pPr>
            <a:r>
              <a:rPr lang="en-US" sz="1867" kern="0"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FFFFFF"/>
                </a:solidFill>
              </a:rPr>
              <a:t>Generalizing concrete experience?</a:t>
            </a:r>
          </a:p>
          <a:p>
            <a:pPr marL="1219170" lvl="1" indent="-457189" defTabSz="1219170">
              <a:spcBef>
                <a:spcPts val="2133"/>
              </a:spcBef>
              <a:buClr>
                <a:srgbClr val="595959"/>
              </a:buClr>
              <a:buSzPts val="1800"/>
              <a:buFont typeface="Arial"/>
              <a:buChar char="●"/>
            </a:pPr>
            <a:r>
              <a:rPr lang="en-US" sz="1867" kern="0" dirty="0">
                <a:solidFill>
                  <a:srgbClr val="FFFFFF"/>
                </a:solidFill>
              </a:rPr>
              <a:t>Make analogies in localized contexts</a:t>
            </a:r>
          </a:p>
          <a:p>
            <a:pPr marL="1219170" lvl="1" indent="-457189" defTabSz="1219170">
              <a:spcBef>
                <a:spcPts val="2133"/>
              </a:spcBef>
              <a:buClr>
                <a:srgbClr val="595959"/>
              </a:buClr>
              <a:buSzPts val="1800"/>
              <a:buFont typeface="Arial"/>
              <a:buChar char="●"/>
            </a:pPr>
            <a:r>
              <a:rPr lang="en-US" sz="1867" kern="0" dirty="0">
                <a:solidFill>
                  <a:srgbClr val="FFFFFF"/>
                </a:solidFill>
              </a:rPr>
              <a:t>Engage sensible metaphors</a:t>
            </a:r>
          </a:p>
          <a:p>
            <a:pPr marL="1219170" lvl="1" indent="-457189" defTabSz="1219170">
              <a:spcBef>
                <a:spcPts val="2133"/>
              </a:spcBef>
              <a:buClr>
                <a:srgbClr val="595959"/>
              </a:buClr>
              <a:buSzPts val="1800"/>
              <a:buFont typeface="Arial"/>
              <a:buChar char="●"/>
            </a:pPr>
            <a:r>
              <a:rPr lang="en-US" sz="1867" kern="0"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4800" kern="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39574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3676" y="278353"/>
            <a:ext cx="5393600" cy="2276000"/>
          </a:xfrm>
          <a:prstGeom prst="rect">
            <a:avLst/>
          </a:prstGeom>
        </p:spPr>
        <p:txBody>
          <a:bodyPr spcFirstLastPara="1" wrap="square" lIns="121900" tIns="121900" rIns="121900" bIns="121900" anchor="ctr" anchorCtr="0">
            <a:noAutofit/>
          </a:bodyPr>
          <a:lstStyle/>
          <a:p>
            <a:r>
              <a:rPr lang="en-US" dirty="0"/>
              <a:t>Soundness</a:t>
            </a:r>
            <a:endParaRPr dirty="0"/>
          </a:p>
        </p:txBody>
      </p:sp>
      <p:sp>
        <p:nvSpPr>
          <p:cNvPr id="61" name="Google Shape;61;p14"/>
          <p:cNvSpPr txBox="1">
            <a:spLocks noGrp="1"/>
          </p:cNvSpPr>
          <p:nvPr>
            <p:ph type="body" idx="2"/>
          </p:nvPr>
        </p:nvSpPr>
        <p:spPr>
          <a:xfrm>
            <a:off x="655972" y="2092112"/>
            <a:ext cx="4809009" cy="1003401"/>
          </a:xfrm>
          <a:prstGeom prst="rect">
            <a:avLst/>
          </a:prstGeom>
        </p:spPr>
        <p:txBody>
          <a:bodyPr spcFirstLastPara="1" wrap="square" lIns="121900" tIns="121900" rIns="121900" bIns="121900" anchor="ctr" anchorCtr="0">
            <a:noAutofit/>
          </a:bodyPr>
          <a:lstStyle/>
          <a:p>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6425108" y="278353"/>
            <a:ext cx="5393600" cy="227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000000"/>
                </a:solidFil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6853402" y="2092112"/>
            <a:ext cx="4809009" cy="10034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09585" indent="-457189" defTabSz="1219170">
              <a:buClr>
                <a:srgbClr val="595959"/>
              </a:buClr>
            </a:pPr>
            <a:r>
              <a:rPr lang="en-US" sz="2400" kern="0" dirty="0">
                <a:solidFill>
                  <a:srgbClr val="595959"/>
                </a:solidFill>
              </a:rPr>
              <a:t>Every </a:t>
            </a:r>
            <a:r>
              <a:rPr lang="en-US" sz="2400" b="1" kern="0" dirty="0">
                <a:solidFill>
                  <a:srgbClr val="595959"/>
                </a:solidFill>
              </a:rPr>
              <a:t>true</a:t>
            </a:r>
            <a:r>
              <a:rPr lang="en-US" sz="2400" kern="0" dirty="0">
                <a:solidFill>
                  <a:srgbClr val="595959"/>
                </a:solidFil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1109422" y="3050861"/>
            <a:ext cx="924644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Cited from : </a:t>
            </a:r>
            <a:r>
              <a:rPr lang="en-US" sz="1867" kern="0" dirty="0">
                <a:solidFill>
                  <a:srgbClr val="000000"/>
                </a:solidFill>
                <a:latin typeface="Arial"/>
                <a:cs typeface="Arial"/>
                <a:sym typeface="Arial"/>
                <a:hlinkClick r:id="rId3"/>
              </a:rPr>
              <a:t>Soundness and Completeness: With Precision</a:t>
            </a:r>
            <a:r>
              <a:rPr lang="en-US" sz="1867" kern="0" dirty="0">
                <a:solidFill>
                  <a:srgbClr val="000000"/>
                </a:solidFill>
                <a:latin typeface="Arial"/>
                <a:cs typeface="Arial"/>
                <a:sym typeface="Arial"/>
              </a:rPr>
              <a:t> on </a:t>
            </a:r>
            <a:r>
              <a:rPr lang="en-US" sz="1867" kern="0" dirty="0" err="1">
                <a:solidFill>
                  <a:srgbClr val="000000"/>
                </a:solidFill>
                <a:latin typeface="Arial"/>
                <a:cs typeface="Arial"/>
                <a:sym typeface="Arial"/>
              </a:rPr>
              <a:t>news.ycombinator.com</a:t>
            </a:r>
            <a:endParaRPr lang="en-TW" sz="1867" kern="0" dirty="0">
              <a:solidFill>
                <a:srgbClr val="000000"/>
              </a:solidFill>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25421" y="3743973"/>
            <a:ext cx="3470107" cy="2330592"/>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1104650" y="6198836"/>
            <a:ext cx="3911648"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4"/>
              </a:rPr>
              <a:t>https://</a:t>
            </a:r>
            <a:r>
              <a:rPr lang="en-US" sz="1867" kern="0" dirty="0" err="1">
                <a:solidFill>
                  <a:srgbClr val="000000"/>
                </a:solidFill>
                <a:latin typeface="Arial"/>
                <a:cs typeface="Arial"/>
                <a:sym typeface="Arial"/>
                <a:hlinkClick r:id="rId4"/>
              </a:rPr>
              <a:t>youtu.be</a:t>
            </a:r>
            <a:r>
              <a:rPr lang="en-US" sz="1867" kern="0" dirty="0">
                <a:solidFill>
                  <a:srgbClr val="000000"/>
                </a:solidFill>
                <a:latin typeface="Arial"/>
                <a:cs typeface="Arial"/>
                <a:sym typeface="Arial"/>
                <a:hlinkClick r:id="rId4"/>
              </a:rPr>
              <a:t>/3hspKYIn5ds?t=29</a:t>
            </a:r>
            <a:endParaRPr lang="en-TW" sz="1867" kern="0" dirty="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7099560" y="6074565"/>
            <a:ext cx="4044697"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6"/>
              </a:rPr>
              <a:t>https://youtu.be/3hspKYIn5ds?t=162</a:t>
            </a:r>
            <a:endParaRPr lang="en-TW" sz="1867" kern="0" dirty="0">
              <a:solidFill>
                <a:srgbClr val="000000"/>
              </a:solidFill>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22851" y="3743973"/>
            <a:ext cx="3470108" cy="2330592"/>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2558012" y="313257"/>
            <a:ext cx="7075976"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For engineering/scientific purpose, it is difficult to escape Monism</a:t>
            </a:r>
          </a:p>
          <a:p>
            <a:pPr algn="ctr" defTabSz="1219170">
              <a:buClr>
                <a:srgbClr val="000000"/>
              </a:buClr>
            </a:pPr>
            <a:r>
              <a:rPr lang="en-TW" sz="1867" kern="0" dirty="0">
                <a:solidFill>
                  <a:srgbClr val="000000"/>
                </a:solidFill>
                <a:latin typeface="Arial"/>
                <a:cs typeface="Arial"/>
                <a:sym typeface="Arial"/>
              </a:rPr>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28467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3AEB5F0-4FBC-D549-8F4C-7F75D4B6892D}"/>
              </a:ext>
            </a:extLst>
          </p:cNvPr>
          <p:cNvSpPr>
            <a:spLocks noGrp="1" noChangeArrowheads="1"/>
          </p:cNvSpPr>
          <p:nvPr>
            <p:ph type="title"/>
          </p:nvPr>
        </p:nvSpPr>
        <p:spPr/>
        <p:txBody>
          <a:bodyPr/>
          <a:lstStyle/>
          <a:p>
            <a:r>
              <a:rPr lang="en-US" altLang="en-CN"/>
              <a:t>Efficiency</a:t>
            </a:r>
          </a:p>
        </p:txBody>
      </p:sp>
      <p:sp>
        <p:nvSpPr>
          <p:cNvPr id="773123" name="Rectangle 3">
            <a:extLst>
              <a:ext uri="{FF2B5EF4-FFF2-40B4-BE49-F238E27FC236}">
                <a16:creationId xmlns:a16="http://schemas.microsoft.com/office/drawing/2014/main" id="{7050D1CF-E2B6-D545-B198-5B4FF700FF37}"/>
              </a:ext>
            </a:extLst>
          </p:cNvPr>
          <p:cNvSpPr>
            <a:spLocks noGrp="1" noChangeArrowheads="1"/>
          </p:cNvSpPr>
          <p:nvPr>
            <p:ph type="body" idx="1"/>
          </p:nvPr>
        </p:nvSpPr>
        <p:spPr/>
        <p:txBody>
          <a:bodyPr/>
          <a:lstStyle/>
          <a:p>
            <a:pPr marL="0" indent="0">
              <a:lnSpc>
                <a:spcPct val="90000"/>
              </a:lnSpc>
              <a:spcBef>
                <a:spcPct val="100000"/>
              </a:spcBef>
              <a:buNone/>
              <a:defRPr/>
            </a:pPr>
            <a:r>
              <a:rPr lang="en-US" sz="1800" dirty="0"/>
              <a:t>We have to implement various operations on </a:t>
            </a:r>
            <a:r>
              <a:rPr lang="en-US" sz="1800" i="1" dirty="0"/>
              <a:t>n</a:t>
            </a:r>
            <a:r>
              <a:rPr lang="en-US" sz="1800" dirty="0"/>
              <a:t>-bit binary numbers </a:t>
            </a:r>
            <a:br>
              <a:rPr lang="en-US" sz="1800" dirty="0"/>
            </a:br>
            <a:r>
              <a:rPr lang="en-US" sz="1800" dirty="0"/>
              <a:t>(</a:t>
            </a:r>
            <a:r>
              <a:rPr lang="en-US" sz="1800" i="1" dirty="0"/>
              <a:t>n </a:t>
            </a:r>
            <a:r>
              <a:rPr lang="en-US" sz="1800" dirty="0"/>
              <a:t>= 16, 32, 64, ...). </a:t>
            </a:r>
          </a:p>
          <a:p>
            <a:pPr marL="0" indent="0">
              <a:lnSpc>
                <a:spcPct val="90000"/>
              </a:lnSpc>
              <a:spcBef>
                <a:spcPct val="100000"/>
              </a:spcBef>
              <a:buNone/>
              <a:defRPr/>
            </a:pPr>
            <a:r>
              <a:rPr lang="en-US" sz="1800" u="sng" dirty="0"/>
              <a:t>For example, consider </a:t>
            </a:r>
            <a:r>
              <a:rPr lang="en-US" sz="1800" i="1" u="sng" dirty="0"/>
              <a:t>multiplication</a:t>
            </a:r>
          </a:p>
          <a:p>
            <a:pPr>
              <a:lnSpc>
                <a:spcPct val="90000"/>
              </a:lnSpc>
              <a:spcBef>
                <a:spcPct val="100000"/>
              </a:spcBef>
              <a:defRPr/>
            </a:pPr>
            <a:r>
              <a:rPr lang="en-US" sz="1800" dirty="0"/>
              <a:t>Naïve algorithm: </a:t>
            </a:r>
            <a:r>
              <a:rPr lang="en-US" sz="1800" dirty="0">
                <a:solidFill>
                  <a:srgbClr val="990000"/>
                </a:solidFill>
              </a:rPr>
              <a:t>to multiply x*y:  { for i = 1 ... y do sum = sum + x }</a:t>
            </a:r>
          </a:p>
          <a:p>
            <a:pPr>
              <a:lnSpc>
                <a:spcPct val="90000"/>
              </a:lnSpc>
              <a:spcBef>
                <a:spcPct val="100000"/>
              </a:spcBef>
              <a:buFont typeface="Wingdings" pitchFamily="2" charset="2"/>
              <a:buNone/>
              <a:defRPr/>
            </a:pPr>
            <a:r>
              <a:rPr lang="en-US" sz="1800" dirty="0"/>
              <a:t>     Run-time is proportional to </a:t>
            </a:r>
            <a:r>
              <a:rPr lang="en-US" sz="1800" i="1" dirty="0">
                <a:solidFill>
                  <a:srgbClr val="990000"/>
                </a:solidFill>
              </a:rPr>
              <a:t>y</a:t>
            </a:r>
          </a:p>
          <a:p>
            <a:pPr>
              <a:lnSpc>
                <a:spcPct val="90000"/>
              </a:lnSpc>
              <a:spcBef>
                <a:spcPct val="100000"/>
              </a:spcBef>
              <a:buFont typeface="Wingdings" pitchFamily="2" charset="2"/>
              <a:buNone/>
              <a:defRPr/>
            </a:pPr>
            <a:r>
              <a:rPr lang="en-US" sz="1800" dirty="0"/>
              <a:t>     In a 64-bit system, </a:t>
            </a:r>
            <a:r>
              <a:rPr lang="en-US" sz="1800" i="1" dirty="0">
                <a:solidFill>
                  <a:srgbClr val="990000"/>
                </a:solidFill>
              </a:rPr>
              <a:t>y</a:t>
            </a:r>
            <a:r>
              <a:rPr lang="en-US" sz="1800" dirty="0"/>
              <a:t> can be as large as </a:t>
            </a:r>
            <a:r>
              <a:rPr lang="en-US" sz="1800" dirty="0">
                <a:solidFill>
                  <a:srgbClr val="990000"/>
                </a:solidFill>
              </a:rPr>
              <a:t>2</a:t>
            </a:r>
            <a:r>
              <a:rPr lang="en-US" sz="1800" baseline="30000" dirty="0">
                <a:solidFill>
                  <a:srgbClr val="990000"/>
                </a:solidFill>
                <a:latin typeface="Times New Roman (Hebrew)" charset="-79"/>
              </a:rPr>
              <a:t>64</a:t>
            </a:r>
            <a:r>
              <a:rPr lang="en-US" sz="1800" baseline="30000" dirty="0">
                <a:latin typeface="Times New Roman (Hebrew)" charset="-79"/>
              </a:rPr>
              <a:t>.</a:t>
            </a:r>
            <a:r>
              <a:rPr lang="en-US" sz="1800" dirty="0"/>
              <a:t> </a:t>
            </a:r>
          </a:p>
          <a:p>
            <a:pPr>
              <a:lnSpc>
                <a:spcPct val="90000"/>
              </a:lnSpc>
              <a:spcBef>
                <a:spcPct val="100000"/>
              </a:spcBef>
              <a:buFont typeface="Wingdings" pitchFamily="2" charset="2"/>
              <a:buNone/>
              <a:defRPr/>
            </a:pPr>
            <a:r>
              <a:rPr lang="en-US" sz="1800" dirty="0"/>
              <a:t>     Multiplications can take years to complete</a:t>
            </a:r>
          </a:p>
          <a:p>
            <a:pPr>
              <a:lnSpc>
                <a:spcPct val="90000"/>
              </a:lnSpc>
              <a:spcBef>
                <a:spcPct val="100000"/>
              </a:spcBef>
              <a:defRPr/>
            </a:pPr>
            <a:r>
              <a:rPr lang="en-US" sz="1800" dirty="0"/>
              <a:t>Algorithms that operate on </a:t>
            </a:r>
            <a:r>
              <a:rPr lang="en-US" sz="1800" i="1" dirty="0"/>
              <a:t>n</a:t>
            </a:r>
            <a:r>
              <a:rPr lang="en-US" sz="1800" dirty="0"/>
              <a:t>-bit inputs can be either:</a:t>
            </a:r>
          </a:p>
          <a:p>
            <a:pPr lvl="1">
              <a:lnSpc>
                <a:spcPct val="90000"/>
              </a:lnSpc>
              <a:spcBef>
                <a:spcPct val="100000"/>
              </a:spcBef>
              <a:defRPr/>
            </a:pPr>
            <a:r>
              <a:rPr lang="en-US" sz="1800" u="sng" dirty="0"/>
              <a:t>Naïve:</a:t>
            </a:r>
            <a:r>
              <a:rPr lang="en-US" sz="1800" dirty="0"/>
              <a:t> run-time is </a:t>
            </a:r>
            <a:r>
              <a:rPr lang="en-US" sz="1800" dirty="0">
                <a:solidFill>
                  <a:srgbClr val="000099"/>
                </a:solidFill>
              </a:rPr>
              <a:t>proportional</a:t>
            </a:r>
            <a:r>
              <a:rPr lang="en-US" sz="1800" dirty="0"/>
              <a:t> </a:t>
            </a:r>
            <a:r>
              <a:rPr lang="en-US" sz="1800" dirty="0">
                <a:solidFill>
                  <a:srgbClr val="000099"/>
                </a:solidFill>
              </a:rPr>
              <a:t>to the </a:t>
            </a:r>
            <a:r>
              <a:rPr lang="en-US" sz="1800" i="1" u="sng" dirty="0">
                <a:solidFill>
                  <a:srgbClr val="000099"/>
                </a:solidFill>
              </a:rPr>
              <a:t>value</a:t>
            </a:r>
            <a:r>
              <a:rPr lang="en-US" sz="1800" dirty="0">
                <a:solidFill>
                  <a:srgbClr val="000099"/>
                </a:solidFill>
              </a:rPr>
              <a:t> of the </a:t>
            </a:r>
            <a:r>
              <a:rPr lang="en-US" sz="1800" i="1" dirty="0">
                <a:solidFill>
                  <a:srgbClr val="000099"/>
                </a:solidFill>
              </a:rPr>
              <a:t>n</a:t>
            </a:r>
            <a:r>
              <a:rPr lang="en-US" sz="1800" dirty="0">
                <a:solidFill>
                  <a:srgbClr val="000099"/>
                </a:solidFill>
              </a:rPr>
              <a:t>-bit inputs</a:t>
            </a:r>
            <a:endParaRPr lang="en-US" sz="1800" dirty="0"/>
          </a:p>
          <a:p>
            <a:pPr lvl="1">
              <a:lnSpc>
                <a:spcPct val="90000"/>
              </a:lnSpc>
              <a:spcBef>
                <a:spcPct val="100000"/>
              </a:spcBef>
              <a:defRPr/>
            </a:pPr>
            <a:r>
              <a:rPr lang="en-US" sz="1800" u="sng" dirty="0"/>
              <a:t>Good:</a:t>
            </a:r>
            <a:r>
              <a:rPr lang="en-US" sz="1800" dirty="0"/>
              <a:t> run-time is </a:t>
            </a:r>
            <a:r>
              <a:rPr lang="en-US" sz="1800" dirty="0">
                <a:solidFill>
                  <a:srgbClr val="000099"/>
                </a:solidFill>
              </a:rPr>
              <a:t>proportional to </a:t>
            </a:r>
            <a:r>
              <a:rPr lang="en-US" sz="1800" i="1" dirty="0">
                <a:solidFill>
                  <a:srgbClr val="000099"/>
                </a:solidFill>
              </a:rPr>
              <a:t>n, the input’s </a:t>
            </a:r>
            <a:r>
              <a:rPr lang="en-US" sz="1800" i="1" u="sng" dirty="0">
                <a:solidFill>
                  <a:srgbClr val="000099"/>
                </a:solidFill>
              </a:rPr>
              <a:t>size.</a:t>
            </a:r>
            <a:endParaRPr lang="en-US" sz="1800" u="sng" dirty="0">
              <a:solidFill>
                <a:srgbClr val="000099"/>
              </a:solidFill>
            </a:endParaRPr>
          </a:p>
        </p:txBody>
      </p:sp>
    </p:spTree>
    <p:extLst>
      <p:ext uri="{BB962C8B-B14F-4D97-AF65-F5344CB8AC3E}">
        <p14:creationId xmlns:p14="http://schemas.microsoft.com/office/powerpoint/2010/main" val="2044883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3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3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31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31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31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31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312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7312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773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4D246ED-DC67-9444-AB08-885DA2247A95}"/>
              </a:ext>
            </a:extLst>
          </p:cNvPr>
          <p:cNvSpPr>
            <a:spLocks noGrp="1" noChangeArrowheads="1"/>
          </p:cNvSpPr>
          <p:nvPr>
            <p:ph type="title"/>
          </p:nvPr>
        </p:nvSpPr>
        <p:spPr/>
        <p:txBody>
          <a:bodyPr/>
          <a:lstStyle/>
          <a:p>
            <a:r>
              <a:rPr lang="en-US" altLang="en-CN"/>
              <a:t>A historic moment remembered</a:t>
            </a:r>
            <a:endParaRPr lang="en-US" altLang="en-CN" sz="1400"/>
          </a:p>
        </p:txBody>
      </p:sp>
      <p:sp>
        <p:nvSpPr>
          <p:cNvPr id="807939" name="Text Box 3">
            <a:extLst>
              <a:ext uri="{FF2B5EF4-FFF2-40B4-BE49-F238E27FC236}">
                <a16:creationId xmlns:a16="http://schemas.microsoft.com/office/drawing/2014/main" id="{112D45F9-0CD9-6344-A9C9-1E7171CF5A7D}"/>
              </a:ext>
            </a:extLst>
          </p:cNvPr>
          <p:cNvSpPr txBox="1">
            <a:spLocks noChangeArrowheads="1"/>
          </p:cNvSpPr>
          <p:nvPr/>
        </p:nvSpPr>
        <p:spPr bwMode="auto">
          <a:xfrm>
            <a:off x="1752600" y="862014"/>
            <a:ext cx="4635500" cy="543877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Wozniak began writing the software that would get the microprocessor to display images on the screen.  After a couple of month he was ready to test it. “I typed a few keys on the keyboard and I was shocked! The letters were displayed on the screen.” </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was Sunday, June 29, 1975, a milestone for the personal computer. “It was the first time in history,” Wozniak later said, “anyone had typed a character on a keyboard and seen it show up on their own computer’s screen right in front of them”</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pic>
        <p:nvPicPr>
          <p:cNvPr id="38916" name="Picture 2" descr="Bouquet">
            <a:extLst>
              <a:ext uri="{FF2B5EF4-FFF2-40B4-BE49-F238E27FC236}">
                <a16:creationId xmlns:a16="http://schemas.microsoft.com/office/drawing/2014/main" id="{91FD5C51-9616-274F-802C-B36AA8A986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3529014"/>
            <a:ext cx="3810000" cy="277177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917" name="Group 1">
            <a:extLst>
              <a:ext uri="{FF2B5EF4-FFF2-40B4-BE49-F238E27FC236}">
                <a16:creationId xmlns:a16="http://schemas.microsoft.com/office/drawing/2014/main" id="{86AB308A-3294-C34E-8441-B0D35D0E0BA1}"/>
              </a:ext>
            </a:extLst>
          </p:cNvPr>
          <p:cNvGrpSpPr>
            <a:grpSpLocks/>
          </p:cNvGrpSpPr>
          <p:nvPr/>
        </p:nvGrpSpPr>
        <p:grpSpPr bwMode="auto">
          <a:xfrm>
            <a:off x="7286626" y="863601"/>
            <a:ext cx="2390775" cy="2100263"/>
            <a:chOff x="5762625" y="796493"/>
            <a:chExt cx="2514600" cy="2295215"/>
          </a:xfrm>
        </p:grpSpPr>
        <p:pic>
          <p:nvPicPr>
            <p:cNvPr id="38918" name="Picture 4" descr="Bouquet">
              <a:extLst>
                <a:ext uri="{FF2B5EF4-FFF2-40B4-BE49-F238E27FC236}">
                  <a16:creationId xmlns:a16="http://schemas.microsoft.com/office/drawing/2014/main" id="{2948A596-1A7F-EF42-A97E-70CCFC0FC4E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62625" y="796493"/>
              <a:ext cx="2514600" cy="2295215"/>
            </a:xfrm>
            <a:prstGeom prst="rect">
              <a:avLst/>
            </a:prstGeom>
            <a:noFill/>
            <a:ln>
              <a:noFill/>
            </a:ln>
            <a:effectLst/>
            <a:extLst>
              <a:ext uri="{909E8E84-426E-40DD-AFC4-6F175D3DCCD1}">
                <a14:hiddenFill xmlns:a14="http://schemas.microsoft.com/office/drawing/2010/main">
                  <a:blipFill dpi="0" rotWithShape="0">
                    <a:blip/>
                    <a:srcRect l="19221"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4" descr="Bouquet">
              <a:extLst>
                <a:ext uri="{FF2B5EF4-FFF2-40B4-BE49-F238E27FC236}">
                  <a16:creationId xmlns:a16="http://schemas.microsoft.com/office/drawing/2014/main" id="{E96F643C-0461-6B47-950E-976BE9C9B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62800" y="1723092"/>
              <a:ext cx="746290" cy="442015"/>
            </a:xfrm>
            <a:prstGeom prst="rect">
              <a:avLst/>
            </a:prstGeom>
            <a:noFill/>
            <a:ln>
              <a:noFill/>
            </a:ln>
            <a:effectLst/>
            <a:extLst>
              <a:ext uri="{909E8E84-426E-40DD-AFC4-6F175D3DCCD1}">
                <a14:hiddenFill xmlns:a14="http://schemas.microsoft.com/office/drawing/2010/main">
                  <a:blipFill dpi="0" rotWithShape="0">
                    <a:blip/>
                    <a:srcRect l="68115" t="68629"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3138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793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BACF1-4CA0-2A42-8525-88376B489CEA}"/>
              </a:ext>
            </a:extLst>
          </p:cNvPr>
          <p:cNvSpPr>
            <a:spLocks noGrp="1" noChangeArrowheads="1"/>
          </p:cNvSpPr>
          <p:nvPr>
            <p:ph type="title"/>
          </p:nvPr>
        </p:nvSpPr>
        <p:spPr/>
        <p:txBody>
          <a:bodyPr/>
          <a:lstStyle/>
          <a:p>
            <a:r>
              <a:rPr lang="en-US" altLang="en-CN"/>
              <a:t>Keyboard input </a:t>
            </a:r>
            <a:r>
              <a:rPr lang="en-US" altLang="en-CN" sz="1800"/>
              <a:t>(cont.)</a:t>
            </a:r>
          </a:p>
        </p:txBody>
      </p:sp>
      <p:pic>
        <p:nvPicPr>
          <p:cNvPr id="818179" name="Picture 3" descr="Bouquet">
            <a:extLst>
              <a:ext uri="{FF2B5EF4-FFF2-40B4-BE49-F238E27FC236}">
                <a16:creationId xmlns:a16="http://schemas.microsoft.com/office/drawing/2014/main" id="{73EB6FFA-6D14-E14C-834C-7BB88FF77B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52600" y="762000"/>
            <a:ext cx="4419600" cy="3581400"/>
          </a:xfrm>
          <a:prstGeom prst="rect">
            <a:avLst/>
          </a:prstGeom>
          <a:noFill/>
          <a:ln>
            <a:noFill/>
          </a:ln>
          <a:effectLst/>
          <a:extLst>
            <a:ext uri="{909E8E84-426E-40DD-AFC4-6F175D3DCCD1}">
              <a14:hiddenFill xmlns:a14="http://schemas.microsoft.com/office/drawing/2010/main">
                <a:blipFill dpi="0" rotWithShape="0">
                  <a:blip r:embed="rId4"/>
                  <a:srcRect l="18750" t="38710" r="49106" b="25432"/>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8180" name="Picture 4" descr="Bouquet">
            <a:extLst>
              <a:ext uri="{FF2B5EF4-FFF2-40B4-BE49-F238E27FC236}">
                <a16:creationId xmlns:a16="http://schemas.microsoft.com/office/drawing/2014/main" id="{1EB46480-2E5D-B641-8E72-E8860A94F29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77000" y="2286001"/>
            <a:ext cx="3886200" cy="3973513"/>
          </a:xfrm>
          <a:prstGeom prst="rect">
            <a:avLst/>
          </a:prstGeom>
          <a:noFill/>
          <a:ln>
            <a:noFill/>
          </a:ln>
          <a:effectLst/>
          <a:extLst>
            <a:ext uri="{909E8E84-426E-40DD-AFC4-6F175D3DCCD1}">
              <a14:hiddenFill xmlns:a14="http://schemas.microsoft.com/office/drawing/2010/main">
                <a:blipFill dpi="0" rotWithShape="0">
                  <a:blip r:embed="rId4"/>
                  <a:srcRect l="53665" t="38710" r="18069" b="2150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044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8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8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02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0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023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02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39"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2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22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22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22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22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227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22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2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a:t>Where we are at:</a:t>
            </a:r>
          </a:p>
        </p:txBody>
      </p:sp>
      <p:sp>
        <p:nvSpPr>
          <p:cNvPr id="3075" name="AutoShape 3">
            <a:extLst>
              <a:ext uri="{FF2B5EF4-FFF2-40B4-BE49-F238E27FC236}">
                <a16:creationId xmlns:a16="http://schemas.microsoft.com/office/drawing/2014/main" id="{69EE8FA0-8B6B-8B45-BB66-1FC558D33884}"/>
              </a:ext>
            </a:extLst>
          </p:cNvPr>
          <p:cNvSpPr>
            <a:spLocks noChangeArrowheads="1"/>
          </p:cNvSpPr>
          <p:nvPr/>
        </p:nvSpPr>
        <p:spPr bwMode="auto">
          <a:xfrm rot="16200000">
            <a:off x="3624263" y="1795463"/>
            <a:ext cx="381000" cy="622300"/>
          </a:xfrm>
          <a:prstGeom prst="downArrow">
            <a:avLst>
              <a:gd name="adj1" fmla="val 50000"/>
              <a:gd name="adj2" fmla="val 40833"/>
            </a:avLst>
          </a:prstGeom>
          <a:solidFill>
            <a:srgbClr val="FC012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nvGrpSpPr>
          <p:cNvPr id="3076" name="Group 4">
            <a:extLst>
              <a:ext uri="{FF2B5EF4-FFF2-40B4-BE49-F238E27FC236}">
                <a16:creationId xmlns:a16="http://schemas.microsoft.com/office/drawing/2014/main" id="{B4EF43AB-9DDE-2048-93B2-6D65B3162D3D}"/>
              </a:ext>
            </a:extLst>
          </p:cNvPr>
          <p:cNvGrpSpPr>
            <a:grpSpLocks/>
          </p:cNvGrpSpPr>
          <p:nvPr/>
        </p:nvGrpSpPr>
        <p:grpSpPr bwMode="auto">
          <a:xfrm>
            <a:off x="1782764" y="1006476"/>
            <a:ext cx="8809037" cy="4867275"/>
            <a:chOff x="163" y="634"/>
            <a:chExt cx="5549" cy="3066"/>
          </a:xfrm>
        </p:grpSpPr>
        <p:grpSp>
          <p:nvGrpSpPr>
            <p:cNvPr id="3077" name="Group 5">
              <a:extLst>
                <a:ext uri="{FF2B5EF4-FFF2-40B4-BE49-F238E27FC236}">
                  <a16:creationId xmlns:a16="http://schemas.microsoft.com/office/drawing/2014/main" id="{F2F98D1E-97A4-6941-B26A-82B68350B265}"/>
                </a:ext>
              </a:extLst>
            </p:cNvPr>
            <p:cNvGrpSpPr>
              <a:grpSpLocks/>
            </p:cNvGrpSpPr>
            <p:nvPr/>
          </p:nvGrpSpPr>
          <p:grpSpPr bwMode="auto">
            <a:xfrm>
              <a:off x="833" y="1955"/>
              <a:ext cx="4051" cy="445"/>
              <a:chOff x="833" y="1955"/>
              <a:chExt cx="4051" cy="445"/>
            </a:xfrm>
          </p:grpSpPr>
          <p:sp>
            <p:nvSpPr>
              <p:cNvPr id="3175" name="Rectangle 6">
                <a:extLst>
                  <a:ext uri="{FF2B5EF4-FFF2-40B4-BE49-F238E27FC236}">
                    <a16:creationId xmlns:a16="http://schemas.microsoft.com/office/drawing/2014/main" id="{C9D609B9-51D2-D744-90C2-4F9ABED4C1BD}"/>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6" name="Rectangle 7">
                <a:extLst>
                  <a:ext uri="{FF2B5EF4-FFF2-40B4-BE49-F238E27FC236}">
                    <a16:creationId xmlns:a16="http://schemas.microsoft.com/office/drawing/2014/main" id="{411481D7-D051-BA4A-B9B6-149F5CEF6A4E}"/>
                  </a:ext>
                </a:extLst>
              </p:cNvPr>
              <p:cNvSpPr>
                <a:spLocks noChangeArrowheads="1"/>
              </p:cNvSpPr>
              <p:nvPr/>
            </p:nvSpPr>
            <p:spPr bwMode="auto">
              <a:xfrm>
                <a:off x="2590" y="2065"/>
                <a:ext cx="3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Assembler</a:t>
                </a:r>
                <a:endParaRPr lang="en-US" altLang="en-CN" b="1">
                  <a:solidFill>
                    <a:srgbClr val="000000"/>
                  </a:solidFill>
                </a:endParaRPr>
              </a:p>
            </p:txBody>
          </p:sp>
          <p:sp>
            <p:nvSpPr>
              <p:cNvPr id="3177" name="Freeform 8">
                <a:extLst>
                  <a:ext uri="{FF2B5EF4-FFF2-40B4-BE49-F238E27FC236}">
                    <a16:creationId xmlns:a16="http://schemas.microsoft.com/office/drawing/2014/main" id="{32CEDC31-550C-5F4C-B818-40EE018328C6}"/>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78" name="Rectangle 9">
                <a:extLst>
                  <a:ext uri="{FF2B5EF4-FFF2-40B4-BE49-F238E27FC236}">
                    <a16:creationId xmlns:a16="http://schemas.microsoft.com/office/drawing/2014/main" id="{8FBA9CAF-22B0-8B4C-8460-86EE03334AA2}"/>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 6</a:t>
                </a:r>
                <a:endParaRPr lang="en-US" altLang="en-CN" b="1">
                  <a:solidFill>
                    <a:srgbClr val="000000"/>
                  </a:solidFill>
                </a:endParaRPr>
              </a:p>
            </p:txBody>
          </p:sp>
          <p:sp>
            <p:nvSpPr>
              <p:cNvPr id="3179" name="Freeform 10">
                <a:extLst>
                  <a:ext uri="{FF2B5EF4-FFF2-40B4-BE49-F238E27FC236}">
                    <a16:creationId xmlns:a16="http://schemas.microsoft.com/office/drawing/2014/main" id="{4193E900-D417-294E-A9E4-603B27F433D3}"/>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80" name="Freeform 11">
                <a:extLst>
                  <a:ext uri="{FF2B5EF4-FFF2-40B4-BE49-F238E27FC236}">
                    <a16:creationId xmlns:a16="http://schemas.microsoft.com/office/drawing/2014/main" id="{9037ED22-D4BB-2344-AE35-3BBE23A66679}"/>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78" name="Group 12">
              <a:extLst>
                <a:ext uri="{FF2B5EF4-FFF2-40B4-BE49-F238E27FC236}">
                  <a16:creationId xmlns:a16="http://schemas.microsoft.com/office/drawing/2014/main" id="{ED5A4D4D-EA1A-3940-A3CC-F83BBB18362F}"/>
                </a:ext>
              </a:extLst>
            </p:cNvPr>
            <p:cNvGrpSpPr>
              <a:grpSpLocks/>
            </p:cNvGrpSpPr>
            <p:nvPr/>
          </p:nvGrpSpPr>
          <p:grpSpPr bwMode="auto">
            <a:xfrm>
              <a:off x="1752" y="778"/>
              <a:ext cx="753" cy="641"/>
              <a:chOff x="1752" y="778"/>
              <a:chExt cx="753" cy="641"/>
            </a:xfrm>
          </p:grpSpPr>
          <p:sp>
            <p:nvSpPr>
              <p:cNvPr id="3169" name="Rectangle 13">
                <a:extLst>
                  <a:ext uri="{FF2B5EF4-FFF2-40B4-BE49-F238E27FC236}">
                    <a16:creationId xmlns:a16="http://schemas.microsoft.com/office/drawing/2014/main" id="{43DC99D9-3E25-F949-B85A-957625018259}"/>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0" name="Rectangle 14">
                <a:extLst>
                  <a:ext uri="{FF2B5EF4-FFF2-40B4-BE49-F238E27FC236}">
                    <a16:creationId xmlns:a16="http://schemas.microsoft.com/office/drawing/2014/main" id="{9C305CD4-F60B-4747-82D3-73664E991D99}"/>
                  </a:ext>
                </a:extLst>
              </p:cNvPr>
              <p:cNvSpPr>
                <a:spLocks noChangeArrowheads="1"/>
              </p:cNvSpPr>
              <p:nvPr/>
            </p:nvSpPr>
            <p:spPr bwMode="auto">
              <a:xfrm>
                <a:off x="1804" y="984"/>
                <a:ext cx="6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H.L. Language</a:t>
                </a:r>
                <a:endParaRPr lang="en-US" altLang="en-CN" b="1">
                  <a:solidFill>
                    <a:srgbClr val="000000"/>
                  </a:solidFill>
                </a:endParaRPr>
              </a:p>
            </p:txBody>
          </p:sp>
          <p:sp>
            <p:nvSpPr>
              <p:cNvPr id="3171" name="Rectangle 15">
                <a:extLst>
                  <a:ext uri="{FF2B5EF4-FFF2-40B4-BE49-F238E27FC236}">
                    <a16:creationId xmlns:a16="http://schemas.microsoft.com/office/drawing/2014/main" id="{C3691D50-91AC-BB47-8B13-49332B993FCD}"/>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&amp;</a:t>
                </a:r>
                <a:endParaRPr lang="en-US" altLang="en-CN" b="1">
                  <a:solidFill>
                    <a:srgbClr val="000000"/>
                  </a:solidFill>
                </a:endParaRPr>
              </a:p>
            </p:txBody>
          </p:sp>
          <p:sp>
            <p:nvSpPr>
              <p:cNvPr id="3172" name="Rectangle 16">
                <a:extLst>
                  <a:ext uri="{FF2B5EF4-FFF2-40B4-BE49-F238E27FC236}">
                    <a16:creationId xmlns:a16="http://schemas.microsoft.com/office/drawing/2014/main" id="{08F4E81D-61D1-424F-B066-9D0ABF917EE9}"/>
                  </a:ext>
                </a:extLst>
              </p:cNvPr>
              <p:cNvSpPr>
                <a:spLocks noChangeArrowheads="1"/>
              </p:cNvSpPr>
              <p:nvPr/>
            </p:nvSpPr>
            <p:spPr bwMode="auto">
              <a:xfrm>
                <a:off x="1798" y="1247"/>
                <a:ext cx="6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Operating Sys.</a:t>
                </a:r>
                <a:endParaRPr lang="en-US" altLang="en-CN" b="1">
                  <a:solidFill>
                    <a:srgbClr val="000000"/>
                  </a:solidFill>
                </a:endParaRPr>
              </a:p>
            </p:txBody>
          </p:sp>
          <p:sp>
            <p:nvSpPr>
              <p:cNvPr id="3173" name="Rectangle 17">
                <a:extLst>
                  <a:ext uri="{FF2B5EF4-FFF2-40B4-BE49-F238E27FC236}">
                    <a16:creationId xmlns:a16="http://schemas.microsoft.com/office/drawing/2014/main" id="{62BA4C7E-913A-5E4D-B56E-33819E567629}"/>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4" name="Rectangle 18">
                <a:extLst>
                  <a:ext uri="{FF2B5EF4-FFF2-40B4-BE49-F238E27FC236}">
                    <a16:creationId xmlns:a16="http://schemas.microsoft.com/office/drawing/2014/main" id="{93CE2437-AA23-F549-903F-408F1B7A1D29}"/>
                  </a:ext>
                </a:extLst>
              </p:cNvPr>
              <p:cNvSpPr>
                <a:spLocks noChangeArrowheads="1"/>
              </p:cNvSpPr>
              <p:nvPr/>
            </p:nvSpPr>
            <p:spPr bwMode="auto">
              <a:xfrm>
                <a:off x="1813" y="804"/>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79" name="Group 19">
              <a:extLst>
                <a:ext uri="{FF2B5EF4-FFF2-40B4-BE49-F238E27FC236}">
                  <a16:creationId xmlns:a16="http://schemas.microsoft.com/office/drawing/2014/main" id="{C68978D3-E554-2045-BE2F-802AEB2BD904}"/>
                </a:ext>
              </a:extLst>
            </p:cNvPr>
            <p:cNvGrpSpPr>
              <a:grpSpLocks/>
            </p:cNvGrpSpPr>
            <p:nvPr/>
          </p:nvGrpSpPr>
          <p:grpSpPr bwMode="auto">
            <a:xfrm>
              <a:off x="2513" y="960"/>
              <a:ext cx="655" cy="337"/>
              <a:chOff x="2332" y="1488"/>
              <a:chExt cx="655" cy="337"/>
            </a:xfrm>
          </p:grpSpPr>
          <p:sp>
            <p:nvSpPr>
              <p:cNvPr id="3164" name="Rectangle 20">
                <a:extLst>
                  <a:ext uri="{FF2B5EF4-FFF2-40B4-BE49-F238E27FC236}">
                    <a16:creationId xmlns:a16="http://schemas.microsoft.com/office/drawing/2014/main" id="{4BCBE90A-3FC9-D045-AAE4-F3E9932F0379}"/>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65" name="Rectangle 21">
                <a:extLst>
                  <a:ext uri="{FF2B5EF4-FFF2-40B4-BE49-F238E27FC236}">
                    <a16:creationId xmlns:a16="http://schemas.microsoft.com/office/drawing/2014/main" id="{17D8195E-4D0D-7549-AAAC-755D93D47822}"/>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Compiler</a:t>
                </a:r>
                <a:endParaRPr lang="en-US" altLang="en-CN" b="1">
                  <a:solidFill>
                    <a:srgbClr val="000000"/>
                  </a:solidFill>
                </a:endParaRPr>
              </a:p>
            </p:txBody>
          </p:sp>
          <p:sp>
            <p:nvSpPr>
              <p:cNvPr id="3166" name="Rectangle 22">
                <a:extLst>
                  <a:ext uri="{FF2B5EF4-FFF2-40B4-BE49-F238E27FC236}">
                    <a16:creationId xmlns:a16="http://schemas.microsoft.com/office/drawing/2014/main" id="{BE17204F-80EA-6C4E-B862-6651840915ED}"/>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10 - 11</a:t>
                </a:r>
                <a:endParaRPr lang="en-US" altLang="en-CN" b="1">
                  <a:solidFill>
                    <a:srgbClr val="000000"/>
                  </a:solidFill>
                </a:endParaRPr>
              </a:p>
            </p:txBody>
          </p:sp>
          <p:sp>
            <p:nvSpPr>
              <p:cNvPr id="3167" name="Line 23">
                <a:extLst>
                  <a:ext uri="{FF2B5EF4-FFF2-40B4-BE49-F238E27FC236}">
                    <a16:creationId xmlns:a16="http://schemas.microsoft.com/office/drawing/2014/main" id="{43F30CEB-18B8-684B-9CFC-4D63F09FDD5A}"/>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8" name="Freeform 24">
                <a:extLst>
                  <a:ext uri="{FF2B5EF4-FFF2-40B4-BE49-F238E27FC236}">
                    <a16:creationId xmlns:a16="http://schemas.microsoft.com/office/drawing/2014/main" id="{D5D66965-E559-2748-A018-8DB2AA920C7A}"/>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0" name="Group 25">
              <a:extLst>
                <a:ext uri="{FF2B5EF4-FFF2-40B4-BE49-F238E27FC236}">
                  <a16:creationId xmlns:a16="http://schemas.microsoft.com/office/drawing/2014/main" id="{4A3E9E2D-B103-C44C-9DA7-981E014B6D6A}"/>
                </a:ext>
              </a:extLst>
            </p:cNvPr>
            <p:cNvGrpSpPr>
              <a:grpSpLocks/>
            </p:cNvGrpSpPr>
            <p:nvPr/>
          </p:nvGrpSpPr>
          <p:grpSpPr bwMode="auto">
            <a:xfrm>
              <a:off x="3913" y="1337"/>
              <a:ext cx="810" cy="339"/>
              <a:chOff x="3913" y="1337"/>
              <a:chExt cx="810" cy="339"/>
            </a:xfrm>
          </p:grpSpPr>
          <p:sp>
            <p:nvSpPr>
              <p:cNvPr id="3158" name="Rectangle 26">
                <a:extLst>
                  <a:ext uri="{FF2B5EF4-FFF2-40B4-BE49-F238E27FC236}">
                    <a16:creationId xmlns:a16="http://schemas.microsoft.com/office/drawing/2014/main" id="{B4445B6D-9A15-5C42-894E-22177676A990}"/>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9" name="Rectangle 27">
                <a:extLst>
                  <a:ext uri="{FF2B5EF4-FFF2-40B4-BE49-F238E27FC236}">
                    <a16:creationId xmlns:a16="http://schemas.microsoft.com/office/drawing/2014/main" id="{B117B5FF-9C9C-534A-A2FD-B9D37036D575}"/>
                  </a:ext>
                </a:extLst>
              </p:cNvPr>
              <p:cNvSpPr>
                <a:spLocks noChangeArrowheads="1"/>
              </p:cNvSpPr>
              <p:nvPr/>
            </p:nvSpPr>
            <p:spPr bwMode="auto">
              <a:xfrm>
                <a:off x="3997" y="1337"/>
                <a:ext cx="6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VM Translator</a:t>
                </a:r>
                <a:endParaRPr lang="en-US" altLang="en-CN" b="1">
                  <a:solidFill>
                    <a:srgbClr val="000000"/>
                  </a:solidFill>
                </a:endParaRPr>
              </a:p>
            </p:txBody>
          </p:sp>
          <p:sp>
            <p:nvSpPr>
              <p:cNvPr id="3160" name="Freeform 28">
                <a:extLst>
                  <a:ext uri="{FF2B5EF4-FFF2-40B4-BE49-F238E27FC236}">
                    <a16:creationId xmlns:a16="http://schemas.microsoft.com/office/drawing/2014/main" id="{683C5BE6-9718-3D48-9884-EDD7DC8135DF}"/>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1" name="Rectangle 29">
                <a:extLst>
                  <a:ext uri="{FF2B5EF4-FFF2-40B4-BE49-F238E27FC236}">
                    <a16:creationId xmlns:a16="http://schemas.microsoft.com/office/drawing/2014/main" id="{184F39C0-0CA7-FD4A-B25F-92922D921508}"/>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7 - 8</a:t>
                </a:r>
                <a:endParaRPr lang="en-US" altLang="en-CN" b="1">
                  <a:solidFill>
                    <a:srgbClr val="000000"/>
                  </a:solidFill>
                </a:endParaRPr>
              </a:p>
            </p:txBody>
          </p:sp>
          <p:sp>
            <p:nvSpPr>
              <p:cNvPr id="3162" name="Line 30">
                <a:extLst>
                  <a:ext uri="{FF2B5EF4-FFF2-40B4-BE49-F238E27FC236}">
                    <a16:creationId xmlns:a16="http://schemas.microsoft.com/office/drawing/2014/main" id="{AFD013DB-A618-394D-BF03-8F6FFF50F6C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3" name="Freeform 31">
                <a:extLst>
                  <a:ext uri="{FF2B5EF4-FFF2-40B4-BE49-F238E27FC236}">
                    <a16:creationId xmlns:a16="http://schemas.microsoft.com/office/drawing/2014/main" id="{B01A1599-C3FB-FA47-A46B-5EB72F9FB30F}"/>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1" name="Group 32">
              <a:extLst>
                <a:ext uri="{FF2B5EF4-FFF2-40B4-BE49-F238E27FC236}">
                  <a16:creationId xmlns:a16="http://schemas.microsoft.com/office/drawing/2014/main" id="{2659F3DF-E72E-7F4C-926F-E19272FF66C2}"/>
                </a:ext>
              </a:extLst>
            </p:cNvPr>
            <p:cNvGrpSpPr>
              <a:grpSpLocks/>
            </p:cNvGrpSpPr>
            <p:nvPr/>
          </p:nvGrpSpPr>
          <p:grpSpPr bwMode="auto">
            <a:xfrm>
              <a:off x="1233" y="2522"/>
              <a:ext cx="751" cy="470"/>
              <a:chOff x="1233" y="2522"/>
              <a:chExt cx="751" cy="470"/>
            </a:xfrm>
          </p:grpSpPr>
          <p:sp>
            <p:nvSpPr>
              <p:cNvPr id="3151" name="Rectangle 33">
                <a:extLst>
                  <a:ext uri="{FF2B5EF4-FFF2-40B4-BE49-F238E27FC236}">
                    <a16:creationId xmlns:a16="http://schemas.microsoft.com/office/drawing/2014/main" id="{628C10C6-7064-6B4D-B81E-162ECF3E4E6B}"/>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2" name="Rectangle 34">
                <a:extLst>
                  <a:ext uri="{FF2B5EF4-FFF2-40B4-BE49-F238E27FC236}">
                    <a16:creationId xmlns:a16="http://schemas.microsoft.com/office/drawing/2014/main" id="{612C3296-E6D6-3340-A8A9-5A42CC64E7C4}"/>
                  </a:ext>
                </a:extLst>
              </p:cNvPr>
              <p:cNvSpPr>
                <a:spLocks noChangeArrowheads="1"/>
              </p:cNvSpPr>
              <p:nvPr/>
            </p:nvSpPr>
            <p:spPr bwMode="auto">
              <a:xfrm>
                <a:off x="1355" y="2527"/>
                <a:ext cx="4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Computer</a:t>
                </a:r>
                <a:endParaRPr lang="en-US" altLang="en-CN" b="1">
                  <a:solidFill>
                    <a:srgbClr val="000000"/>
                  </a:solidFill>
                </a:endParaRPr>
              </a:p>
            </p:txBody>
          </p:sp>
          <p:sp>
            <p:nvSpPr>
              <p:cNvPr id="3153" name="Rectangle 35">
                <a:extLst>
                  <a:ext uri="{FF2B5EF4-FFF2-40B4-BE49-F238E27FC236}">
                    <a16:creationId xmlns:a16="http://schemas.microsoft.com/office/drawing/2014/main" id="{F2593EC1-1833-6C4E-8499-722908F7861F}"/>
                  </a:ext>
                </a:extLst>
              </p:cNvPr>
              <p:cNvSpPr>
                <a:spLocks noChangeArrowheads="1"/>
              </p:cNvSpPr>
              <p:nvPr/>
            </p:nvSpPr>
            <p:spPr bwMode="auto">
              <a:xfrm>
                <a:off x="1355" y="2642"/>
                <a:ext cx="5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Architecture</a:t>
                </a:r>
                <a:endParaRPr lang="en-US" altLang="en-CN" b="1">
                  <a:solidFill>
                    <a:srgbClr val="000000"/>
                  </a:solidFill>
                </a:endParaRPr>
              </a:p>
            </p:txBody>
          </p:sp>
          <p:sp>
            <p:nvSpPr>
              <p:cNvPr id="3154" name="Freeform 36">
                <a:extLst>
                  <a:ext uri="{FF2B5EF4-FFF2-40B4-BE49-F238E27FC236}">
                    <a16:creationId xmlns:a16="http://schemas.microsoft.com/office/drawing/2014/main" id="{B4EFBB22-A563-6D4C-B252-427688CE81E5}"/>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5" name="Rectangle 37">
                <a:extLst>
                  <a:ext uri="{FF2B5EF4-FFF2-40B4-BE49-F238E27FC236}">
                    <a16:creationId xmlns:a16="http://schemas.microsoft.com/office/drawing/2014/main" id="{EA79B2CB-2D12-7440-BECC-9F6699AAA175}"/>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4 - 5</a:t>
                </a:r>
                <a:endParaRPr lang="en-US" altLang="en-CN" b="1">
                  <a:solidFill>
                    <a:srgbClr val="000000"/>
                  </a:solidFill>
                </a:endParaRPr>
              </a:p>
            </p:txBody>
          </p:sp>
          <p:sp>
            <p:nvSpPr>
              <p:cNvPr id="3156" name="Line 38">
                <a:extLst>
                  <a:ext uri="{FF2B5EF4-FFF2-40B4-BE49-F238E27FC236}">
                    <a16:creationId xmlns:a16="http://schemas.microsoft.com/office/drawing/2014/main" id="{A3DB32D2-3D1F-B341-8390-0EDFE9E40F89}"/>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7" name="Freeform 39">
                <a:extLst>
                  <a:ext uri="{FF2B5EF4-FFF2-40B4-BE49-F238E27FC236}">
                    <a16:creationId xmlns:a16="http://schemas.microsoft.com/office/drawing/2014/main" id="{8900E63C-3E37-9B4C-B229-FB43BEC35BC7}"/>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2" name="Group 40">
              <a:extLst>
                <a:ext uri="{FF2B5EF4-FFF2-40B4-BE49-F238E27FC236}">
                  <a16:creationId xmlns:a16="http://schemas.microsoft.com/office/drawing/2014/main" id="{0762CBB0-6D74-6E4E-969A-2CE0F53913AF}"/>
                </a:ext>
              </a:extLst>
            </p:cNvPr>
            <p:cNvGrpSpPr>
              <a:grpSpLocks/>
            </p:cNvGrpSpPr>
            <p:nvPr/>
          </p:nvGrpSpPr>
          <p:grpSpPr bwMode="auto">
            <a:xfrm>
              <a:off x="2735" y="2938"/>
              <a:ext cx="745" cy="324"/>
              <a:chOff x="2735" y="2938"/>
              <a:chExt cx="745" cy="324"/>
            </a:xfrm>
          </p:grpSpPr>
          <p:sp>
            <p:nvSpPr>
              <p:cNvPr id="3145" name="Rectangle 41">
                <a:extLst>
                  <a:ext uri="{FF2B5EF4-FFF2-40B4-BE49-F238E27FC236}">
                    <a16:creationId xmlns:a16="http://schemas.microsoft.com/office/drawing/2014/main" id="{AD984095-F0CE-FC46-8EE6-757713D2F89F}"/>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46" name="Rectangle 42">
                <a:extLst>
                  <a:ext uri="{FF2B5EF4-FFF2-40B4-BE49-F238E27FC236}">
                    <a16:creationId xmlns:a16="http://schemas.microsoft.com/office/drawing/2014/main" id="{BB5B6D64-FF3A-3A4B-90E6-30048499FA32}"/>
                  </a:ext>
                </a:extLst>
              </p:cNvPr>
              <p:cNvSpPr>
                <a:spLocks noChangeArrowheads="1"/>
              </p:cNvSpPr>
              <p:nvPr/>
            </p:nvSpPr>
            <p:spPr bwMode="auto">
              <a:xfrm>
                <a:off x="2841" y="2946"/>
                <a:ext cx="5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Gate Logic</a:t>
                </a:r>
                <a:endParaRPr lang="en-US" altLang="en-CN" b="1">
                  <a:solidFill>
                    <a:srgbClr val="000000"/>
                  </a:solidFill>
                </a:endParaRPr>
              </a:p>
            </p:txBody>
          </p:sp>
          <p:sp>
            <p:nvSpPr>
              <p:cNvPr id="3147" name="Freeform 43">
                <a:extLst>
                  <a:ext uri="{FF2B5EF4-FFF2-40B4-BE49-F238E27FC236}">
                    <a16:creationId xmlns:a16="http://schemas.microsoft.com/office/drawing/2014/main" id="{9FE2B6B8-A545-0C44-97EC-423943570DD3}"/>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8" name="Rectangle 44">
                <a:extLst>
                  <a:ext uri="{FF2B5EF4-FFF2-40B4-BE49-F238E27FC236}">
                    <a16:creationId xmlns:a16="http://schemas.microsoft.com/office/drawing/2014/main" id="{721FE5D3-C27F-B44F-B14D-4128B6D7C03B}"/>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1 - 3</a:t>
                </a:r>
                <a:endParaRPr lang="en-US" altLang="en-CN" b="1">
                  <a:solidFill>
                    <a:srgbClr val="000000"/>
                  </a:solidFill>
                </a:endParaRPr>
              </a:p>
            </p:txBody>
          </p:sp>
          <p:sp>
            <p:nvSpPr>
              <p:cNvPr id="3149" name="Line 45">
                <a:extLst>
                  <a:ext uri="{FF2B5EF4-FFF2-40B4-BE49-F238E27FC236}">
                    <a16:creationId xmlns:a16="http://schemas.microsoft.com/office/drawing/2014/main" id="{54B2A3A8-AEC8-194B-8691-D939EDFB1230}"/>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0" name="Freeform 46">
                <a:extLst>
                  <a:ext uri="{FF2B5EF4-FFF2-40B4-BE49-F238E27FC236}">
                    <a16:creationId xmlns:a16="http://schemas.microsoft.com/office/drawing/2014/main" id="{B5E775DC-99E1-C54B-ACF6-22241419AAFE}"/>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3" name="Group 47">
              <a:extLst>
                <a:ext uri="{FF2B5EF4-FFF2-40B4-BE49-F238E27FC236}">
                  <a16:creationId xmlns:a16="http://schemas.microsoft.com/office/drawing/2014/main" id="{7D0E61A8-8ABE-9646-9924-BBF7EDC41139}"/>
                </a:ext>
              </a:extLst>
            </p:cNvPr>
            <p:cNvGrpSpPr>
              <a:grpSpLocks/>
            </p:cNvGrpSpPr>
            <p:nvPr/>
          </p:nvGrpSpPr>
          <p:grpSpPr bwMode="auto">
            <a:xfrm>
              <a:off x="4233" y="3175"/>
              <a:ext cx="1479" cy="525"/>
              <a:chOff x="4233" y="3175"/>
              <a:chExt cx="1479" cy="525"/>
            </a:xfrm>
          </p:grpSpPr>
          <p:sp>
            <p:nvSpPr>
              <p:cNvPr id="3136" name="Rectangle 48">
                <a:extLst>
                  <a:ext uri="{FF2B5EF4-FFF2-40B4-BE49-F238E27FC236}">
                    <a16:creationId xmlns:a16="http://schemas.microsoft.com/office/drawing/2014/main" id="{3BA098B0-B1C8-C84A-BF8F-7830EACCEB27}"/>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7" name="Rectangle 49">
                <a:extLst>
                  <a:ext uri="{FF2B5EF4-FFF2-40B4-BE49-F238E27FC236}">
                    <a16:creationId xmlns:a16="http://schemas.microsoft.com/office/drawing/2014/main" id="{3C8B9E1F-6924-674C-B1BF-63C7B343251F}"/>
                  </a:ext>
                </a:extLst>
              </p:cNvPr>
              <p:cNvSpPr>
                <a:spLocks noChangeArrowheads="1"/>
              </p:cNvSpPr>
              <p:nvPr/>
            </p:nvSpPr>
            <p:spPr bwMode="auto">
              <a:xfrm>
                <a:off x="4345" y="3175"/>
                <a:ext cx="4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Electrical</a:t>
                </a:r>
                <a:endParaRPr lang="en-US" altLang="en-CN" b="1">
                  <a:solidFill>
                    <a:srgbClr val="000000"/>
                  </a:solidFill>
                </a:endParaRPr>
              </a:p>
            </p:txBody>
          </p:sp>
          <p:sp>
            <p:nvSpPr>
              <p:cNvPr id="3138" name="Rectangle 50">
                <a:extLst>
                  <a:ext uri="{FF2B5EF4-FFF2-40B4-BE49-F238E27FC236}">
                    <a16:creationId xmlns:a16="http://schemas.microsoft.com/office/drawing/2014/main" id="{82B56FA9-CAFB-F242-9777-AC829AE707C6}"/>
                  </a:ext>
                </a:extLst>
              </p:cNvPr>
              <p:cNvSpPr>
                <a:spLocks noChangeArrowheads="1"/>
              </p:cNvSpPr>
              <p:nvPr/>
            </p:nvSpPr>
            <p:spPr bwMode="auto">
              <a:xfrm>
                <a:off x="4345" y="3290"/>
                <a:ext cx="5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Engineering</a:t>
                </a:r>
                <a:endParaRPr lang="en-US" altLang="en-CN" b="1">
                  <a:solidFill>
                    <a:srgbClr val="000000"/>
                  </a:solidFill>
                </a:endParaRPr>
              </a:p>
            </p:txBody>
          </p:sp>
          <p:sp>
            <p:nvSpPr>
              <p:cNvPr id="3139" name="Freeform 51">
                <a:extLst>
                  <a:ext uri="{FF2B5EF4-FFF2-40B4-BE49-F238E27FC236}">
                    <a16:creationId xmlns:a16="http://schemas.microsoft.com/office/drawing/2014/main" id="{4FBAE470-AB59-C241-B1B5-0819BAF4ACB6}"/>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0" name="Freeform 52">
                <a:extLst>
                  <a:ext uri="{FF2B5EF4-FFF2-40B4-BE49-F238E27FC236}">
                    <a16:creationId xmlns:a16="http://schemas.microsoft.com/office/drawing/2014/main" id="{3787C029-CEE0-4640-8F42-1091F63297AA}"/>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1" name="Freeform 53">
                <a:extLst>
                  <a:ext uri="{FF2B5EF4-FFF2-40B4-BE49-F238E27FC236}">
                    <a16:creationId xmlns:a16="http://schemas.microsoft.com/office/drawing/2014/main" id="{14F2763F-A5BD-5E4F-B5A5-A42D3CFB418F}"/>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2" name="Rectangle 54">
                <a:extLst>
                  <a:ext uri="{FF2B5EF4-FFF2-40B4-BE49-F238E27FC236}">
                    <a16:creationId xmlns:a16="http://schemas.microsoft.com/office/drawing/2014/main" id="{EC3D3F56-2A31-2544-917B-CB386F525B1A}"/>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Physics</a:t>
                </a:r>
                <a:endParaRPr lang="en-US" altLang="en-CN" b="1">
                  <a:solidFill>
                    <a:srgbClr val="000000"/>
                  </a:solidFill>
                </a:endParaRPr>
              </a:p>
            </p:txBody>
          </p:sp>
          <p:sp>
            <p:nvSpPr>
              <p:cNvPr id="3143" name="Line 55">
                <a:extLst>
                  <a:ext uri="{FF2B5EF4-FFF2-40B4-BE49-F238E27FC236}">
                    <a16:creationId xmlns:a16="http://schemas.microsoft.com/office/drawing/2014/main" id="{D6CB0EC5-6FE4-F04B-9DAD-7D3D2ECB4057}"/>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4" name="Freeform 56">
                <a:extLst>
                  <a:ext uri="{FF2B5EF4-FFF2-40B4-BE49-F238E27FC236}">
                    <a16:creationId xmlns:a16="http://schemas.microsoft.com/office/drawing/2014/main" id="{9B035BFB-9657-D345-8945-22028CE674AD}"/>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4" name="Group 57">
              <a:extLst>
                <a:ext uri="{FF2B5EF4-FFF2-40B4-BE49-F238E27FC236}">
                  <a16:creationId xmlns:a16="http://schemas.microsoft.com/office/drawing/2014/main" id="{D5E8501D-B25C-E44E-BCB6-9DF9D1D583C6}"/>
                </a:ext>
              </a:extLst>
            </p:cNvPr>
            <p:cNvGrpSpPr>
              <a:grpSpLocks/>
            </p:cNvGrpSpPr>
            <p:nvPr/>
          </p:nvGrpSpPr>
          <p:grpSpPr bwMode="auto">
            <a:xfrm>
              <a:off x="3160" y="1100"/>
              <a:ext cx="753" cy="641"/>
              <a:chOff x="3160" y="1100"/>
              <a:chExt cx="753" cy="641"/>
            </a:xfrm>
          </p:grpSpPr>
          <p:sp>
            <p:nvSpPr>
              <p:cNvPr id="3131" name="Rectangle 58">
                <a:extLst>
                  <a:ext uri="{FF2B5EF4-FFF2-40B4-BE49-F238E27FC236}">
                    <a16:creationId xmlns:a16="http://schemas.microsoft.com/office/drawing/2014/main" id="{61ED93AF-19B0-C54B-AE5C-03F83D961EE0}"/>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2" name="Rectangle 59">
                <a:extLst>
                  <a:ext uri="{FF2B5EF4-FFF2-40B4-BE49-F238E27FC236}">
                    <a16:creationId xmlns:a16="http://schemas.microsoft.com/office/drawing/2014/main" id="{BA6CEFF8-9C8E-6A46-B60C-992757ED0447}"/>
                  </a:ext>
                </a:extLst>
              </p:cNvPr>
              <p:cNvSpPr>
                <a:spLocks noChangeArrowheads="1"/>
              </p:cNvSpPr>
              <p:nvPr/>
            </p:nvSpPr>
            <p:spPr bwMode="auto">
              <a:xfrm>
                <a:off x="3390" y="1372"/>
                <a:ext cx="30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Virtual</a:t>
                </a:r>
                <a:endParaRPr lang="en-US" altLang="en-CN" b="1">
                  <a:solidFill>
                    <a:srgbClr val="000000"/>
                  </a:solidFill>
                </a:endParaRPr>
              </a:p>
            </p:txBody>
          </p:sp>
          <p:sp>
            <p:nvSpPr>
              <p:cNvPr id="3133" name="Rectangle 60">
                <a:extLst>
                  <a:ext uri="{FF2B5EF4-FFF2-40B4-BE49-F238E27FC236}">
                    <a16:creationId xmlns:a16="http://schemas.microsoft.com/office/drawing/2014/main" id="{C5B41869-B245-C242-BB7D-9622E16D221F}"/>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34" name="Rectangle 61">
                <a:extLst>
                  <a:ext uri="{FF2B5EF4-FFF2-40B4-BE49-F238E27FC236}">
                    <a16:creationId xmlns:a16="http://schemas.microsoft.com/office/drawing/2014/main" id="{EE235413-64B9-8E47-BC13-381907C934BF}"/>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5" name="Rectangle 62">
                <a:extLst>
                  <a:ext uri="{FF2B5EF4-FFF2-40B4-BE49-F238E27FC236}">
                    <a16:creationId xmlns:a16="http://schemas.microsoft.com/office/drawing/2014/main" id="{F1C838B5-3B11-364B-ABDB-20ED4C58CDD6}"/>
                  </a:ext>
                </a:extLst>
              </p:cNvPr>
              <p:cNvSpPr>
                <a:spLocks noChangeArrowheads="1"/>
              </p:cNvSpPr>
              <p:nvPr/>
            </p:nvSpPr>
            <p:spPr bwMode="auto">
              <a:xfrm>
                <a:off x="3220" y="1126"/>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5" name="Group 63">
              <a:extLst>
                <a:ext uri="{FF2B5EF4-FFF2-40B4-BE49-F238E27FC236}">
                  <a16:creationId xmlns:a16="http://schemas.microsoft.com/office/drawing/2014/main" id="{33BFD885-208B-4943-9422-BCE39E396D02}"/>
                </a:ext>
              </a:extLst>
            </p:cNvPr>
            <p:cNvGrpSpPr>
              <a:grpSpLocks/>
            </p:cNvGrpSpPr>
            <p:nvPr/>
          </p:nvGrpSpPr>
          <p:grpSpPr bwMode="auto">
            <a:xfrm>
              <a:off x="3893" y="660"/>
              <a:ext cx="1582" cy="1402"/>
              <a:chOff x="3893" y="660"/>
              <a:chExt cx="1582" cy="1402"/>
            </a:xfrm>
          </p:grpSpPr>
          <p:grpSp>
            <p:nvGrpSpPr>
              <p:cNvPr id="3121" name="Group 64">
                <a:extLst>
                  <a:ext uri="{FF2B5EF4-FFF2-40B4-BE49-F238E27FC236}">
                    <a16:creationId xmlns:a16="http://schemas.microsoft.com/office/drawing/2014/main" id="{4962CAB1-F5F8-5242-8123-EEE879748B07}"/>
                  </a:ext>
                </a:extLst>
              </p:cNvPr>
              <p:cNvGrpSpPr>
                <a:grpSpLocks/>
              </p:cNvGrpSpPr>
              <p:nvPr/>
            </p:nvGrpSpPr>
            <p:grpSpPr bwMode="auto">
              <a:xfrm>
                <a:off x="3893" y="660"/>
                <a:ext cx="810" cy="401"/>
                <a:chOff x="3893" y="660"/>
                <a:chExt cx="810" cy="401"/>
              </a:xfrm>
            </p:grpSpPr>
            <p:sp>
              <p:nvSpPr>
                <p:cNvPr id="3128" name="Rectangle 65">
                  <a:extLst>
                    <a:ext uri="{FF2B5EF4-FFF2-40B4-BE49-F238E27FC236}">
                      <a16:creationId xmlns:a16="http://schemas.microsoft.com/office/drawing/2014/main" id="{3046FE9D-37C4-7342-B11B-58736DE29EC5}"/>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9" name="Rectangle 66">
                  <a:extLst>
                    <a:ext uri="{FF2B5EF4-FFF2-40B4-BE49-F238E27FC236}">
                      <a16:creationId xmlns:a16="http://schemas.microsoft.com/office/drawing/2014/main" id="{30174BBF-8EC9-E04C-BD02-D7650B5DBBDB}"/>
                    </a:ext>
                  </a:extLst>
                </p:cNvPr>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Software</a:t>
                  </a:r>
                  <a:endParaRPr lang="en-US" altLang="en-CN" b="1">
                    <a:solidFill>
                      <a:srgbClr val="990000"/>
                    </a:solidFill>
                  </a:endParaRPr>
                </a:p>
              </p:txBody>
            </p:sp>
            <p:sp>
              <p:nvSpPr>
                <p:cNvPr id="3130" name="Rectangle 67">
                  <a:extLst>
                    <a:ext uri="{FF2B5EF4-FFF2-40B4-BE49-F238E27FC236}">
                      <a16:creationId xmlns:a16="http://schemas.microsoft.com/office/drawing/2014/main" id="{E94B00A2-CE0F-3E43-80FF-8C6A3BC2CA9B}"/>
                    </a:ext>
                  </a:extLst>
                </p:cNvPr>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22" name="Group 68">
                <a:extLst>
                  <a:ext uri="{FF2B5EF4-FFF2-40B4-BE49-F238E27FC236}">
                    <a16:creationId xmlns:a16="http://schemas.microsoft.com/office/drawing/2014/main" id="{30B23AF7-7412-974E-9878-4003208F21ED}"/>
                  </a:ext>
                </a:extLst>
              </p:cNvPr>
              <p:cNvGrpSpPr>
                <a:grpSpLocks/>
              </p:cNvGrpSpPr>
              <p:nvPr/>
            </p:nvGrpSpPr>
            <p:grpSpPr bwMode="auto">
              <a:xfrm>
                <a:off x="4723" y="1421"/>
                <a:ext cx="752" cy="641"/>
                <a:chOff x="4723" y="1421"/>
                <a:chExt cx="752" cy="641"/>
              </a:xfrm>
            </p:grpSpPr>
            <p:sp>
              <p:nvSpPr>
                <p:cNvPr id="3123" name="Rectangle 69">
                  <a:extLst>
                    <a:ext uri="{FF2B5EF4-FFF2-40B4-BE49-F238E27FC236}">
                      <a16:creationId xmlns:a16="http://schemas.microsoft.com/office/drawing/2014/main" id="{F10DFD6F-48E9-044C-BBC5-081F358352AB}"/>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4" name="Rectangle 70">
                  <a:extLst>
                    <a:ext uri="{FF2B5EF4-FFF2-40B4-BE49-F238E27FC236}">
                      <a16:creationId xmlns:a16="http://schemas.microsoft.com/office/drawing/2014/main" id="{075104E6-A34D-0644-AFDC-EF79BDEB5A0D}"/>
                    </a:ext>
                  </a:extLst>
                </p:cNvPr>
                <p:cNvSpPr>
                  <a:spLocks noChangeArrowheads="1"/>
                </p:cNvSpPr>
                <p:nvPr/>
              </p:nvSpPr>
              <p:spPr bwMode="auto">
                <a:xfrm>
                  <a:off x="4879" y="1692"/>
                  <a:ext cx="4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Assembly</a:t>
                  </a:r>
                  <a:endParaRPr lang="en-US" altLang="en-CN" b="1">
                    <a:solidFill>
                      <a:srgbClr val="000000"/>
                    </a:solidFill>
                  </a:endParaRPr>
                </a:p>
              </p:txBody>
            </p:sp>
            <p:sp>
              <p:nvSpPr>
                <p:cNvPr id="3125" name="Rectangle 71">
                  <a:extLst>
                    <a:ext uri="{FF2B5EF4-FFF2-40B4-BE49-F238E27FC236}">
                      <a16:creationId xmlns:a16="http://schemas.microsoft.com/office/drawing/2014/main" id="{03470429-3901-8447-9B78-C0CB3CC42378}"/>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26" name="Rectangle 72">
                  <a:extLst>
                    <a:ext uri="{FF2B5EF4-FFF2-40B4-BE49-F238E27FC236}">
                      <a16:creationId xmlns:a16="http://schemas.microsoft.com/office/drawing/2014/main" id="{43AA7FDE-8FB5-2E47-8501-5B13769CA70E}"/>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7" name="Rectangle 73">
                  <a:extLst>
                    <a:ext uri="{FF2B5EF4-FFF2-40B4-BE49-F238E27FC236}">
                      <a16:creationId xmlns:a16="http://schemas.microsoft.com/office/drawing/2014/main" id="{9FB33D8B-20DA-EA45-874F-E64DB319BC93}"/>
                    </a:ext>
                  </a:extLst>
                </p:cNvPr>
                <p:cNvSpPr>
                  <a:spLocks noChangeArrowheads="1"/>
                </p:cNvSpPr>
                <p:nvPr/>
              </p:nvSpPr>
              <p:spPr bwMode="auto">
                <a:xfrm>
                  <a:off x="4783" y="14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6" name="Group 74">
              <a:extLst>
                <a:ext uri="{FF2B5EF4-FFF2-40B4-BE49-F238E27FC236}">
                  <a16:creationId xmlns:a16="http://schemas.microsoft.com/office/drawing/2014/main" id="{92FC774B-0D5C-D342-8A9A-7C0E61D39F91}"/>
                </a:ext>
              </a:extLst>
            </p:cNvPr>
            <p:cNvGrpSpPr>
              <a:grpSpLocks/>
            </p:cNvGrpSpPr>
            <p:nvPr/>
          </p:nvGrpSpPr>
          <p:grpSpPr bwMode="auto">
            <a:xfrm>
              <a:off x="480" y="2400"/>
              <a:ext cx="1272" cy="1271"/>
              <a:chOff x="480" y="2400"/>
              <a:chExt cx="1272" cy="1271"/>
            </a:xfrm>
          </p:grpSpPr>
          <p:grpSp>
            <p:nvGrpSpPr>
              <p:cNvPr id="3111" name="Group 75">
                <a:extLst>
                  <a:ext uri="{FF2B5EF4-FFF2-40B4-BE49-F238E27FC236}">
                    <a16:creationId xmlns:a16="http://schemas.microsoft.com/office/drawing/2014/main" id="{2D686DBC-8B0B-474F-BF69-9B57035F7505}"/>
                  </a:ext>
                </a:extLst>
              </p:cNvPr>
              <p:cNvGrpSpPr>
                <a:grpSpLocks/>
              </p:cNvGrpSpPr>
              <p:nvPr/>
            </p:nvGrpSpPr>
            <p:grpSpPr bwMode="auto">
              <a:xfrm>
                <a:off x="942" y="3294"/>
                <a:ext cx="810" cy="377"/>
                <a:chOff x="942" y="3294"/>
                <a:chExt cx="810" cy="377"/>
              </a:xfrm>
            </p:grpSpPr>
            <p:sp>
              <p:nvSpPr>
                <p:cNvPr id="3118" name="Rectangle 76">
                  <a:extLst>
                    <a:ext uri="{FF2B5EF4-FFF2-40B4-BE49-F238E27FC236}">
                      <a16:creationId xmlns:a16="http://schemas.microsoft.com/office/drawing/2014/main" id="{DC24A1B4-0FB8-144E-B8C6-458EBD0B458B}"/>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9" name="Rectangle 77">
                  <a:extLst>
                    <a:ext uri="{FF2B5EF4-FFF2-40B4-BE49-F238E27FC236}">
                      <a16:creationId xmlns:a16="http://schemas.microsoft.com/office/drawing/2014/main" id="{DEADA4F7-21BB-0642-B3FB-29D87165C845}"/>
                    </a:ext>
                  </a:extLst>
                </p:cNvPr>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Hardware</a:t>
                  </a:r>
                  <a:endParaRPr lang="en-US" altLang="en-CN" b="1">
                    <a:solidFill>
                      <a:srgbClr val="990000"/>
                    </a:solidFill>
                  </a:endParaRPr>
                </a:p>
              </p:txBody>
            </p:sp>
            <p:sp>
              <p:nvSpPr>
                <p:cNvPr id="3120" name="Rectangle 78">
                  <a:extLst>
                    <a:ext uri="{FF2B5EF4-FFF2-40B4-BE49-F238E27FC236}">
                      <a16:creationId xmlns:a16="http://schemas.microsoft.com/office/drawing/2014/main" id="{7541639A-642F-5740-B324-5C64699B3969}"/>
                    </a:ext>
                  </a:extLst>
                </p:cNvPr>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12" name="Group 79">
                <a:extLst>
                  <a:ext uri="{FF2B5EF4-FFF2-40B4-BE49-F238E27FC236}">
                    <a16:creationId xmlns:a16="http://schemas.microsoft.com/office/drawing/2014/main" id="{5F1A3455-9160-5845-8137-D041B30862BD}"/>
                  </a:ext>
                </a:extLst>
              </p:cNvPr>
              <p:cNvGrpSpPr>
                <a:grpSpLocks/>
              </p:cNvGrpSpPr>
              <p:nvPr/>
            </p:nvGrpSpPr>
            <p:grpSpPr bwMode="auto">
              <a:xfrm>
                <a:off x="480" y="2400"/>
                <a:ext cx="753" cy="641"/>
                <a:chOff x="480" y="2400"/>
                <a:chExt cx="753" cy="641"/>
              </a:xfrm>
            </p:grpSpPr>
            <p:sp>
              <p:nvSpPr>
                <p:cNvPr id="3113" name="Rectangle 80">
                  <a:extLst>
                    <a:ext uri="{FF2B5EF4-FFF2-40B4-BE49-F238E27FC236}">
                      <a16:creationId xmlns:a16="http://schemas.microsoft.com/office/drawing/2014/main" id="{0A7DB69E-1249-3440-AB9C-25D635DE8D57}"/>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4" name="Rectangle 81">
                  <a:extLst>
                    <a:ext uri="{FF2B5EF4-FFF2-40B4-BE49-F238E27FC236}">
                      <a16:creationId xmlns:a16="http://schemas.microsoft.com/office/drawing/2014/main" id="{8C4E431B-7811-6244-86AE-0797876316B6}"/>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15" name="Rectangle 82">
                  <a:extLst>
                    <a:ext uri="{FF2B5EF4-FFF2-40B4-BE49-F238E27FC236}">
                      <a16:creationId xmlns:a16="http://schemas.microsoft.com/office/drawing/2014/main" id="{E4D06246-FABC-244E-A01B-D86C71E62A26}"/>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16" name="Rectangle 83">
                  <a:extLst>
                    <a:ext uri="{FF2B5EF4-FFF2-40B4-BE49-F238E27FC236}">
                      <a16:creationId xmlns:a16="http://schemas.microsoft.com/office/drawing/2014/main" id="{AEA2D0C1-A99B-F444-A49A-AF5747824FD0}"/>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7" name="Rectangle 84">
                  <a:extLst>
                    <a:ext uri="{FF2B5EF4-FFF2-40B4-BE49-F238E27FC236}">
                      <a16:creationId xmlns:a16="http://schemas.microsoft.com/office/drawing/2014/main" id="{7912EACF-CC36-3D48-8DD3-C808AD4AB147}"/>
                    </a:ext>
                  </a:extLst>
                </p:cNvPr>
                <p:cNvSpPr>
                  <a:spLocks noChangeArrowheads="1"/>
                </p:cNvSpPr>
                <p:nvPr/>
              </p:nvSpPr>
              <p:spPr bwMode="auto">
                <a:xfrm>
                  <a:off x="541" y="2428"/>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7" name="Group 85">
              <a:extLst>
                <a:ext uri="{FF2B5EF4-FFF2-40B4-BE49-F238E27FC236}">
                  <a16:creationId xmlns:a16="http://schemas.microsoft.com/office/drawing/2014/main" id="{F21D9542-C2A6-0143-A6EB-33430720CC57}"/>
                </a:ext>
              </a:extLst>
            </p:cNvPr>
            <p:cNvGrpSpPr>
              <a:grpSpLocks/>
            </p:cNvGrpSpPr>
            <p:nvPr/>
          </p:nvGrpSpPr>
          <p:grpSpPr bwMode="auto">
            <a:xfrm>
              <a:off x="1984" y="2721"/>
              <a:ext cx="751" cy="641"/>
              <a:chOff x="1984" y="2721"/>
              <a:chExt cx="751" cy="641"/>
            </a:xfrm>
          </p:grpSpPr>
          <p:sp>
            <p:nvSpPr>
              <p:cNvPr id="3106" name="Rectangle 86">
                <a:extLst>
                  <a:ext uri="{FF2B5EF4-FFF2-40B4-BE49-F238E27FC236}">
                    <a16:creationId xmlns:a16="http://schemas.microsoft.com/office/drawing/2014/main" id="{84ADE97B-7D4E-D840-A278-FDD11970FA97}"/>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7" name="Rectangle 87">
                <a:extLst>
                  <a:ext uri="{FF2B5EF4-FFF2-40B4-BE49-F238E27FC236}">
                    <a16:creationId xmlns:a16="http://schemas.microsoft.com/office/drawing/2014/main" id="{A598FDBD-EB2E-3C47-A17E-4B557C031479}"/>
                  </a:ext>
                </a:extLst>
              </p:cNvPr>
              <p:cNvSpPr>
                <a:spLocks noChangeArrowheads="1"/>
              </p:cNvSpPr>
              <p:nvPr/>
            </p:nvSpPr>
            <p:spPr bwMode="auto">
              <a:xfrm>
                <a:off x="2144" y="2992"/>
                <a:ext cx="4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Hardware</a:t>
                </a:r>
                <a:endParaRPr lang="en-US" altLang="en-CN" b="1">
                  <a:solidFill>
                    <a:srgbClr val="000000"/>
                  </a:solidFill>
                </a:endParaRPr>
              </a:p>
            </p:txBody>
          </p:sp>
          <p:sp>
            <p:nvSpPr>
              <p:cNvPr id="3108" name="Rectangle 88">
                <a:extLst>
                  <a:ext uri="{FF2B5EF4-FFF2-40B4-BE49-F238E27FC236}">
                    <a16:creationId xmlns:a16="http://schemas.microsoft.com/office/drawing/2014/main" id="{97A07A68-E9C9-1B40-A998-4238EC9948E8}"/>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Platform</a:t>
                </a:r>
                <a:endParaRPr lang="en-US" altLang="en-CN" b="1">
                  <a:solidFill>
                    <a:srgbClr val="000000"/>
                  </a:solidFill>
                </a:endParaRPr>
              </a:p>
            </p:txBody>
          </p:sp>
          <p:sp>
            <p:nvSpPr>
              <p:cNvPr id="3109" name="Rectangle 89">
                <a:extLst>
                  <a:ext uri="{FF2B5EF4-FFF2-40B4-BE49-F238E27FC236}">
                    <a16:creationId xmlns:a16="http://schemas.microsoft.com/office/drawing/2014/main" id="{8E4339E8-4E62-F04F-9EF7-7E2591ED5227}"/>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0" name="Rectangle 90">
                <a:extLst>
                  <a:ext uri="{FF2B5EF4-FFF2-40B4-BE49-F238E27FC236}">
                    <a16:creationId xmlns:a16="http://schemas.microsoft.com/office/drawing/2014/main" id="{89568A6D-29A6-9945-B3B4-47961AB904E9}"/>
                  </a:ext>
                </a:extLst>
              </p:cNvPr>
              <p:cNvSpPr>
                <a:spLocks noChangeArrowheads="1"/>
              </p:cNvSpPr>
              <p:nvPr/>
            </p:nvSpPr>
            <p:spPr bwMode="auto">
              <a:xfrm>
                <a:off x="2044" y="27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8" name="Group 91">
              <a:extLst>
                <a:ext uri="{FF2B5EF4-FFF2-40B4-BE49-F238E27FC236}">
                  <a16:creationId xmlns:a16="http://schemas.microsoft.com/office/drawing/2014/main" id="{6672ECD6-BE7D-484C-83E4-EF0FC8D7D647}"/>
                </a:ext>
              </a:extLst>
            </p:cNvPr>
            <p:cNvGrpSpPr>
              <a:grpSpLocks/>
            </p:cNvGrpSpPr>
            <p:nvPr/>
          </p:nvGrpSpPr>
          <p:grpSpPr bwMode="auto">
            <a:xfrm>
              <a:off x="3480" y="3041"/>
              <a:ext cx="753" cy="641"/>
              <a:chOff x="3480" y="3041"/>
              <a:chExt cx="753" cy="641"/>
            </a:xfrm>
          </p:grpSpPr>
          <p:sp>
            <p:nvSpPr>
              <p:cNvPr id="3101" name="Rectangle 92">
                <a:extLst>
                  <a:ext uri="{FF2B5EF4-FFF2-40B4-BE49-F238E27FC236}">
                    <a16:creationId xmlns:a16="http://schemas.microsoft.com/office/drawing/2014/main" id="{48A3801E-392A-A245-85B9-36123009BB33}"/>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2" name="Rectangle 93">
                <a:extLst>
                  <a:ext uri="{FF2B5EF4-FFF2-40B4-BE49-F238E27FC236}">
                    <a16:creationId xmlns:a16="http://schemas.microsoft.com/office/drawing/2014/main" id="{6C24FF85-DEFE-404D-98D4-67051F5F4EC3}"/>
                  </a:ext>
                </a:extLst>
              </p:cNvPr>
              <p:cNvSpPr>
                <a:spLocks noChangeArrowheads="1"/>
              </p:cNvSpPr>
              <p:nvPr/>
            </p:nvSpPr>
            <p:spPr bwMode="auto">
              <a:xfrm>
                <a:off x="3677" y="3313"/>
                <a:ext cx="36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Chips &amp;</a:t>
                </a:r>
                <a:endParaRPr lang="en-US" altLang="en-CN" b="1">
                  <a:solidFill>
                    <a:srgbClr val="000000"/>
                  </a:solidFill>
                </a:endParaRPr>
              </a:p>
            </p:txBody>
          </p:sp>
          <p:sp>
            <p:nvSpPr>
              <p:cNvPr id="3103" name="Rectangle 94">
                <a:extLst>
                  <a:ext uri="{FF2B5EF4-FFF2-40B4-BE49-F238E27FC236}">
                    <a16:creationId xmlns:a16="http://schemas.microsoft.com/office/drawing/2014/main" id="{3B0D9041-5C2F-434C-B651-A52EE5B0DFBD}"/>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Logic Gates</a:t>
                </a:r>
                <a:endParaRPr lang="en-US" altLang="en-CN" b="1">
                  <a:solidFill>
                    <a:srgbClr val="000000"/>
                  </a:solidFill>
                </a:endParaRPr>
              </a:p>
            </p:txBody>
          </p:sp>
          <p:sp>
            <p:nvSpPr>
              <p:cNvPr id="3104" name="Rectangle 95">
                <a:extLst>
                  <a:ext uri="{FF2B5EF4-FFF2-40B4-BE49-F238E27FC236}">
                    <a16:creationId xmlns:a16="http://schemas.microsoft.com/office/drawing/2014/main" id="{10AC688A-2184-A44C-BB67-82FD58A2E578}"/>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5" name="Rectangle 96">
                <a:extLst>
                  <a:ext uri="{FF2B5EF4-FFF2-40B4-BE49-F238E27FC236}">
                    <a16:creationId xmlns:a16="http://schemas.microsoft.com/office/drawing/2014/main" id="{0D72A9FA-65AC-F544-96D9-624C9265720C}"/>
                  </a:ext>
                </a:extLst>
              </p:cNvPr>
              <p:cNvSpPr>
                <a:spLocks noChangeArrowheads="1"/>
              </p:cNvSpPr>
              <p:nvPr/>
            </p:nvSpPr>
            <p:spPr bwMode="auto">
              <a:xfrm>
                <a:off x="3540" y="306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9" name="Group 97">
              <a:extLst>
                <a:ext uri="{FF2B5EF4-FFF2-40B4-BE49-F238E27FC236}">
                  <a16:creationId xmlns:a16="http://schemas.microsoft.com/office/drawing/2014/main" id="{DD002C77-637B-414D-BDFE-5334BC0A0C86}"/>
                </a:ext>
              </a:extLst>
            </p:cNvPr>
            <p:cNvGrpSpPr>
              <a:grpSpLocks/>
            </p:cNvGrpSpPr>
            <p:nvPr/>
          </p:nvGrpSpPr>
          <p:grpSpPr bwMode="auto">
            <a:xfrm>
              <a:off x="163" y="634"/>
              <a:ext cx="1589" cy="503"/>
              <a:chOff x="163" y="634"/>
              <a:chExt cx="1589" cy="503"/>
            </a:xfrm>
          </p:grpSpPr>
          <p:sp>
            <p:nvSpPr>
              <p:cNvPr id="3090" name="Freeform 98">
                <a:extLst>
                  <a:ext uri="{FF2B5EF4-FFF2-40B4-BE49-F238E27FC236}">
                    <a16:creationId xmlns:a16="http://schemas.microsoft.com/office/drawing/2014/main" id="{2CC3E85D-E4BF-4E4D-9E09-AF4FFBA67B02}"/>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1" name="Freeform 99">
                <a:extLst>
                  <a:ext uri="{FF2B5EF4-FFF2-40B4-BE49-F238E27FC236}">
                    <a16:creationId xmlns:a16="http://schemas.microsoft.com/office/drawing/2014/main" id="{DB52115A-D4EC-E64B-8107-AC005450FC04}"/>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2" name="Freeform 100">
                <a:extLst>
                  <a:ext uri="{FF2B5EF4-FFF2-40B4-BE49-F238E27FC236}">
                    <a16:creationId xmlns:a16="http://schemas.microsoft.com/office/drawing/2014/main" id="{5A369816-83CF-9547-BED9-11FF7E8CD39D}"/>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3" name="Rectangle 101">
                <a:extLst>
                  <a:ext uri="{FF2B5EF4-FFF2-40B4-BE49-F238E27FC236}">
                    <a16:creationId xmlns:a16="http://schemas.microsoft.com/office/drawing/2014/main" id="{F7E7EAD7-74C6-E548-8DBE-3969BBA8E975}"/>
                  </a:ext>
                </a:extLst>
              </p:cNvPr>
              <p:cNvSpPr>
                <a:spLocks noChangeArrowheads="1"/>
              </p:cNvSpPr>
              <p:nvPr/>
            </p:nvSpPr>
            <p:spPr bwMode="auto">
              <a:xfrm>
                <a:off x="389" y="741"/>
                <a:ext cx="32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Human</a:t>
                </a:r>
                <a:endParaRPr lang="en-US" altLang="en-CN" b="1">
                  <a:solidFill>
                    <a:srgbClr val="000000"/>
                  </a:solidFill>
                </a:endParaRPr>
              </a:p>
            </p:txBody>
          </p:sp>
          <p:sp>
            <p:nvSpPr>
              <p:cNvPr id="3094" name="Rectangle 102">
                <a:extLst>
                  <a:ext uri="{FF2B5EF4-FFF2-40B4-BE49-F238E27FC236}">
                    <a16:creationId xmlns:a16="http://schemas.microsoft.com/office/drawing/2014/main" id="{878BD3EA-1915-9646-8197-82A126389CD9}"/>
                  </a:ext>
                </a:extLst>
              </p:cNvPr>
              <p:cNvSpPr>
                <a:spLocks noChangeArrowheads="1"/>
              </p:cNvSpPr>
              <p:nvPr/>
            </p:nvSpPr>
            <p:spPr bwMode="auto">
              <a:xfrm>
                <a:off x="363" y="856"/>
                <a:ext cx="39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Thought</a:t>
                </a:r>
                <a:endParaRPr lang="en-US" altLang="en-CN" b="1">
                  <a:solidFill>
                    <a:srgbClr val="000000"/>
                  </a:solidFill>
                </a:endParaRPr>
              </a:p>
            </p:txBody>
          </p:sp>
          <p:sp>
            <p:nvSpPr>
              <p:cNvPr id="3095" name="Rectangle 103">
                <a:extLst>
                  <a:ext uri="{FF2B5EF4-FFF2-40B4-BE49-F238E27FC236}">
                    <a16:creationId xmlns:a16="http://schemas.microsoft.com/office/drawing/2014/main" id="{FD7F234C-A0FE-F94D-8BEF-147702B125C4}"/>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096" name="Rectangle 104">
                <a:extLst>
                  <a:ext uri="{FF2B5EF4-FFF2-40B4-BE49-F238E27FC236}">
                    <a16:creationId xmlns:a16="http://schemas.microsoft.com/office/drawing/2014/main" id="{58C6D99F-5F66-8C47-89FA-684A2C7E8C25}"/>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Abstract design</a:t>
                </a:r>
                <a:endParaRPr lang="en-US" altLang="en-CN" b="1">
                  <a:solidFill>
                    <a:srgbClr val="000000"/>
                  </a:solidFill>
                </a:endParaRPr>
              </a:p>
            </p:txBody>
          </p:sp>
          <p:sp>
            <p:nvSpPr>
              <p:cNvPr id="3097" name="Freeform 105">
                <a:extLst>
                  <a:ext uri="{FF2B5EF4-FFF2-40B4-BE49-F238E27FC236}">
                    <a16:creationId xmlns:a16="http://schemas.microsoft.com/office/drawing/2014/main" id="{ABDEAE52-D7DB-2F42-8D38-72C1E82C270C}"/>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8" name="Rectangle 106">
                <a:extLst>
                  <a:ext uri="{FF2B5EF4-FFF2-40B4-BE49-F238E27FC236}">
                    <a16:creationId xmlns:a16="http://schemas.microsoft.com/office/drawing/2014/main" id="{773AA247-CA63-C04B-8007-CB7427C75868}"/>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9, 12</a:t>
                </a:r>
                <a:endParaRPr lang="en-US" altLang="en-CN" b="1">
                  <a:solidFill>
                    <a:srgbClr val="000000"/>
                  </a:solidFill>
                </a:endParaRPr>
              </a:p>
            </p:txBody>
          </p:sp>
          <p:sp>
            <p:nvSpPr>
              <p:cNvPr id="3099" name="Line 107">
                <a:extLst>
                  <a:ext uri="{FF2B5EF4-FFF2-40B4-BE49-F238E27FC236}">
                    <a16:creationId xmlns:a16="http://schemas.microsoft.com/office/drawing/2014/main" id="{CED37382-A083-9149-8DBE-3D23CDBE48D1}"/>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00" name="Freeform 108">
                <a:extLst>
                  <a:ext uri="{FF2B5EF4-FFF2-40B4-BE49-F238E27FC236}">
                    <a16:creationId xmlns:a16="http://schemas.microsoft.com/office/drawing/2014/main" id="{24BCF553-6782-7744-B541-779E388739AD}"/>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3206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algn="r"/>
            <a:fld id="{00000000-1234-1234-1234-123412341234}" type="slidenum">
              <a:rPr lang="en" smtClean="0"/>
              <a:pPr algn="r"/>
              <a:t>21</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4527440" y="1776833"/>
            <a:ext cx="6769171" cy="4333752"/>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389" y="1776833"/>
            <a:ext cx="2870443" cy="433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3200" dirty="0">
                <a:ea typeface="STXingkai" panose="02010800040101010101" pitchFamily="2" charset="-122"/>
              </a:rPr>
              <a:t>Hamiltonian Mechanics make energy Accountable</a:t>
            </a:r>
            <a:endParaRPr lang="en-US" sz="3200" dirty="0">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0154" y="1465105"/>
            <a:ext cx="2252205" cy="2743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923780" y="2649299"/>
            <a:ext cx="3993401" cy="1938992"/>
          </a:xfrm>
          <a:prstGeom prst="rect">
            <a:avLst/>
          </a:prstGeom>
          <a:noFill/>
        </p:spPr>
        <p:txBody>
          <a:bodyPr wrap="none" rtlCol="0">
            <a:spAutoFit/>
          </a:bodyPr>
          <a:lstStyle/>
          <a:p>
            <a:pPr algn="ctr"/>
            <a:r>
              <a:rPr lang="en-TW" sz="2400" dirty="0"/>
              <a:t> Assets = Liability + Equity</a:t>
            </a:r>
          </a:p>
          <a:p>
            <a:pPr algn="ctr"/>
            <a:endParaRPr lang="en-TW" sz="2400" dirty="0"/>
          </a:p>
          <a:p>
            <a:pPr algn="ctr"/>
            <a:r>
              <a:rPr lang="en-TW" sz="2400" dirty="0"/>
              <a:t>and</a:t>
            </a:r>
          </a:p>
          <a:p>
            <a:pPr algn="ctr"/>
            <a:endParaRPr lang="en-TW" sz="2400" dirty="0"/>
          </a:p>
          <a:p>
            <a:pPr algn="ctr"/>
            <a:r>
              <a:rPr lang="en-TW" sz="2400"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1550705"/>
            <a:ext cx="3292315" cy="2743596"/>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252044" y="4682670"/>
            <a:ext cx="12345046" cy="461665"/>
          </a:xfrm>
          <a:prstGeom prst="rect">
            <a:avLst/>
          </a:prstGeom>
          <a:noFill/>
        </p:spPr>
        <p:txBody>
          <a:bodyPr wrap="none" rtlCol="0">
            <a:spAutoFit/>
          </a:bodyPr>
          <a:lstStyle/>
          <a:p>
            <a:pPr algn="ctr"/>
            <a:r>
              <a:rPr lang="en-TW" sz="2400"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669107" y="5392896"/>
            <a:ext cx="10973252" cy="1938992"/>
          </a:xfrm>
          <a:prstGeom prst="rect">
            <a:avLst/>
          </a:prstGeom>
          <a:noFill/>
        </p:spPr>
        <p:txBody>
          <a:bodyPr wrap="square" rtlCol="0">
            <a:spAutoFit/>
          </a:bodyPr>
          <a:lstStyle/>
          <a:p>
            <a:pPr algn="ctr"/>
            <a:r>
              <a:rPr lang="en-TW" sz="2400" dirty="0"/>
              <a:t>Thinking from a Meta-Mathematical viewpoint, </a:t>
            </a:r>
          </a:p>
          <a:p>
            <a:pPr algn="ctr"/>
            <a:r>
              <a:rPr lang="en-TW" sz="2400" dirty="0"/>
              <a:t>they present a way to break down </a:t>
            </a:r>
            <a:r>
              <a:rPr lang="en-US" sz="2400" dirty="0"/>
              <a:t>t</a:t>
            </a:r>
            <a:r>
              <a:rPr lang="en-TW" sz="2400" dirty="0"/>
              <a:t>he total amount of </a:t>
            </a:r>
            <a:r>
              <a:rPr lang="en-TW" sz="2400" b="1" dirty="0"/>
              <a:t>conservative resources</a:t>
            </a:r>
            <a:r>
              <a:rPr lang="en-TW" sz="2400" dirty="0"/>
              <a:t>, </a:t>
            </a:r>
          </a:p>
          <a:p>
            <a:pPr algn="ctr"/>
            <a:r>
              <a:rPr lang="en-TW" sz="2400" dirty="0"/>
              <a:t>and therefore, allows </a:t>
            </a:r>
            <a:r>
              <a:rPr lang="en-TW" sz="2400" b="1" dirty="0"/>
              <a:t>iterative branching </a:t>
            </a:r>
            <a:r>
              <a:rPr lang="en-TW" sz="2400" dirty="0"/>
              <a:t>and therefore </a:t>
            </a:r>
            <a:r>
              <a:rPr lang="en-TW" sz="2400" b="1" dirty="0"/>
              <a:t>continuous replication</a:t>
            </a:r>
            <a:r>
              <a:rPr lang="en-TW" sz="2400"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algn="r"/>
            <a:fld id="{00000000-1234-1234-1234-123412341234}" type="slidenum">
              <a:rPr lang="en" smtClean="0"/>
              <a:pPr algn="r"/>
              <a:t>22</a:t>
            </a:fld>
            <a:endParaRPr lang="en" dirty="0"/>
          </a:p>
        </p:txBody>
      </p:sp>
    </p:spTree>
    <p:extLst>
      <p:ext uri="{BB962C8B-B14F-4D97-AF65-F5344CB8AC3E}">
        <p14:creationId xmlns:p14="http://schemas.microsoft.com/office/powerpoint/2010/main" val="51435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5599" y="1432977"/>
            <a:ext cx="4753460" cy="3374385"/>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710950" y="4793168"/>
            <a:ext cx="8325997" cy="1957765"/>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5169061" y="1505407"/>
            <a:ext cx="3544961" cy="3108543"/>
          </a:xfrm>
          <a:prstGeom prst="rect">
            <a:avLst/>
          </a:prstGeom>
          <a:noFill/>
        </p:spPr>
        <p:txBody>
          <a:bodyPr wrap="square" rtlCol="0">
            <a:spAutoFit/>
          </a:bodyPr>
          <a:lstStyle/>
          <a:p>
            <a:r>
              <a:rPr lang="en-US" sz="1400" dirty="0"/>
              <a:t>The aim of this paper is to show how the mathematical basis is used for a precise treatment of double-entry bookkeeping, which was firstly developed in the nineteenth century by </a:t>
            </a:r>
            <a:r>
              <a:rPr lang="en-US" sz="1400" dirty="0">
                <a:solidFill>
                  <a:srgbClr val="FF0000"/>
                </a:solidFill>
              </a:rPr>
              <a:t>Sir William Rowan Hamilton</a:t>
            </a:r>
            <a:r>
              <a:rPr lang="en-US" sz="1400" dirty="0"/>
              <a:t>. This is done by using basic notions of matrix algebra with the roots to the idea of using ordered pairs. We also reveal how the complex numbers and the </a:t>
            </a:r>
            <a:r>
              <a:rPr lang="en-US" sz="1400" dirty="0" err="1"/>
              <a:t>rationals</a:t>
            </a:r>
            <a:r>
              <a:rPr lang="en-US" sz="1400" dirty="0"/>
              <a:t> (fractions) developed in a mainstream of accounting science and became a leading platform for the ongoing processes within the Industry 4.0.</a:t>
            </a:r>
            <a:endParaRPr lang="en-TW" sz="140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9036947" y="1767742"/>
            <a:ext cx="2614653" cy="2614653"/>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8988175" y="4578125"/>
            <a:ext cx="2674130" cy="307777"/>
          </a:xfrm>
          <a:prstGeom prst="rect">
            <a:avLst/>
          </a:prstGeom>
          <a:noFill/>
        </p:spPr>
        <p:txBody>
          <a:bodyPr wrap="none" rtlCol="0">
            <a:spAutoFit/>
          </a:bodyPr>
          <a:lstStyle/>
          <a:p>
            <a:r>
              <a:rPr lang="en-TW" sz="1400" dirty="0"/>
              <a:t>Image Source: </a:t>
            </a:r>
            <a:r>
              <a:rPr lang="en-TW" sz="1400" dirty="0">
                <a:hlinkClick r:id="rId7"/>
              </a:rPr>
              <a:t>Research Gate</a:t>
            </a:r>
            <a:endParaRPr lang="en-TW" sz="140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algn="r"/>
            <a:fld id="{00000000-1234-1234-1234-123412341234}" type="slidenum">
              <a:rPr lang="en" smtClean="0"/>
              <a:pPr algn="r"/>
              <a:t>23</a:t>
            </a:fld>
            <a:endParaRPr lang="en" dirty="0"/>
          </a:p>
        </p:txBody>
      </p:sp>
    </p:spTree>
    <p:extLst>
      <p:ext uri="{BB962C8B-B14F-4D97-AF65-F5344CB8AC3E}">
        <p14:creationId xmlns:p14="http://schemas.microsoft.com/office/powerpoint/2010/main" val="10428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878362" y="5920153"/>
            <a:ext cx="5361028" cy="338554"/>
          </a:xfrm>
          <a:prstGeom prst="rect">
            <a:avLst/>
          </a:prstGeom>
          <a:noFill/>
        </p:spPr>
        <p:txBody>
          <a:bodyPr wrap="square" rtlCol="0">
            <a:spAutoFit/>
          </a:bodyPr>
          <a:lstStyle/>
          <a:p>
            <a:pPr algn="ctr"/>
            <a:r>
              <a:rPr lang="en-US" sz="1600" dirty="0">
                <a:hlinkClick r:id="rId3"/>
              </a:rPr>
              <a:t>https://youtu.be/9u1q3lH7VbE</a:t>
            </a:r>
            <a:r>
              <a:rPr lang="zh-CN" altLang="en-US" sz="1600" dirty="0"/>
              <a:t> （</a:t>
            </a:r>
            <a:r>
              <a:rPr lang="en-US" altLang="zh-CN" sz="1600" dirty="0"/>
              <a:t>video stops at 33:12</a:t>
            </a:r>
            <a:r>
              <a:rPr lang="zh-CN" altLang="en-US" sz="1600" dirty="0"/>
              <a:t>）</a:t>
            </a:r>
            <a:endParaRPr lang="en-TW" sz="16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591576" y="1506435"/>
            <a:ext cx="5647813" cy="4195317"/>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6523379" y="1588495"/>
            <a:ext cx="5077045" cy="3827484"/>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6044983" y="5635734"/>
            <a:ext cx="6207148" cy="830997"/>
          </a:xfrm>
          <a:prstGeom prst="rect">
            <a:avLst/>
          </a:prstGeom>
          <a:noFill/>
        </p:spPr>
        <p:txBody>
          <a:bodyPr wrap="none" rtlCol="0">
            <a:spAutoFit/>
          </a:bodyPr>
          <a:lstStyle/>
          <a:p>
            <a:pPr algn="ctr"/>
            <a:r>
              <a:rPr lang="en-TW" sz="2400" dirty="0"/>
              <a:t>All these terms are equivalent…</a:t>
            </a:r>
          </a:p>
          <a:p>
            <a:pPr algn="ctr"/>
            <a:r>
              <a:rPr lang="en-US" sz="2400" dirty="0"/>
              <a:t>t</a:t>
            </a:r>
            <a:r>
              <a:rPr lang="en-TW" sz="2400" dirty="0"/>
              <a:t>hey can be refomulated into each other…</a:t>
            </a:r>
          </a:p>
        </p:txBody>
      </p:sp>
    </p:spTree>
    <p:extLst>
      <p:ext uri="{BB962C8B-B14F-4D97-AF65-F5344CB8AC3E}">
        <p14:creationId xmlns:p14="http://schemas.microsoft.com/office/powerpoint/2010/main" val="321038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537112" y="1389064"/>
            <a:ext cx="3330075" cy="4246669"/>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5194946" y="1389064"/>
            <a:ext cx="6248671" cy="4246669"/>
          </a:xfrm>
          <a:prstGeom prst="rect">
            <a:avLst/>
          </a:prstGeom>
        </p:spPr>
      </p:pic>
    </p:spTree>
    <p:extLst>
      <p:ext uri="{BB962C8B-B14F-4D97-AF65-F5344CB8AC3E}">
        <p14:creationId xmlns:p14="http://schemas.microsoft.com/office/powerpoint/2010/main" val="163348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3264387" y="1356967"/>
            <a:ext cx="5663224" cy="4238042"/>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985556" y="5782533"/>
            <a:ext cx="6220885"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36470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a:r>
              <a:rPr lang="en-TW" sz="32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99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dirty="0"/>
              <a:t>Example I: multiplication explained in Category Theory</a:t>
            </a:r>
          </a:p>
        </p:txBody>
      </p:sp>
      <p:pic>
        <p:nvPicPr>
          <p:cNvPr id="3" name="Picture 2">
            <a:hlinkClick r:id="rId3"/>
            <a:extLst>
              <a:ext uri="{FF2B5EF4-FFF2-40B4-BE49-F238E27FC236}">
                <a16:creationId xmlns:a16="http://schemas.microsoft.com/office/drawing/2014/main" id="{7D7F736A-F780-1D45-80D2-B2081BFD0E28}"/>
              </a:ext>
            </a:extLst>
          </p:cNvPr>
          <p:cNvPicPr>
            <a:picLocks noChangeAspect="1"/>
          </p:cNvPicPr>
          <p:nvPr/>
        </p:nvPicPr>
        <p:blipFill>
          <a:blip r:embed="rId4"/>
          <a:stretch>
            <a:fillRect/>
          </a:stretch>
        </p:blipFill>
        <p:spPr>
          <a:xfrm>
            <a:off x="2819399" y="1054699"/>
            <a:ext cx="6553202" cy="4748602"/>
          </a:xfrm>
          <a:prstGeom prst="rect">
            <a:avLst/>
          </a:prstGeom>
        </p:spPr>
      </p:pic>
      <p:sp>
        <p:nvSpPr>
          <p:cNvPr id="4" name="TextBox 3">
            <a:extLst>
              <a:ext uri="{FF2B5EF4-FFF2-40B4-BE49-F238E27FC236}">
                <a16:creationId xmlns:a16="http://schemas.microsoft.com/office/drawing/2014/main" id="{5AE97408-D7FE-E244-82EB-2848274A4ED6}"/>
              </a:ext>
            </a:extLst>
          </p:cNvPr>
          <p:cNvSpPr txBox="1"/>
          <p:nvPr/>
        </p:nvSpPr>
        <p:spPr>
          <a:xfrm>
            <a:off x="3509890" y="6063734"/>
            <a:ext cx="5070619" cy="369332"/>
          </a:xfrm>
          <a:prstGeom prst="rect">
            <a:avLst/>
          </a:prstGeom>
          <a:noFill/>
        </p:spPr>
        <p:txBody>
          <a:bodyPr wrap="none" rtlCol="0">
            <a:spAutoFit/>
          </a:bodyPr>
          <a:lstStyle/>
          <a:p>
            <a:r>
              <a:rPr lang="en-TW" dirty="0"/>
              <a:t>Image Source: </a:t>
            </a:r>
            <a:r>
              <a:rPr lang="en-TW" dirty="0">
                <a:hlinkClick r:id="rId3"/>
              </a:rPr>
              <a:t>Wikipedia (through Wikiwand)</a:t>
            </a:r>
            <a:endParaRPr lang="en-TW" dirty="0"/>
          </a:p>
        </p:txBody>
      </p:sp>
    </p:spTree>
    <p:extLst>
      <p:ext uri="{BB962C8B-B14F-4D97-AF65-F5344CB8AC3E}">
        <p14:creationId xmlns:p14="http://schemas.microsoft.com/office/powerpoint/2010/main" val="262372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7448283-549D-E943-99FA-A3D1D865E30E}"/>
              </a:ext>
            </a:extLst>
          </p:cNvPr>
          <p:cNvSpPr>
            <a:spLocks noGrp="1" noChangeArrowheads="1"/>
          </p:cNvSpPr>
          <p:nvPr>
            <p:ph type="title"/>
          </p:nvPr>
        </p:nvSpPr>
        <p:spPr/>
        <p:txBody>
          <a:bodyPr/>
          <a:lstStyle/>
          <a:p>
            <a:r>
              <a:rPr lang="en-US" altLang="en-CN"/>
              <a:t>Example II: square root</a:t>
            </a:r>
          </a:p>
        </p:txBody>
      </p:sp>
      <p:sp>
        <p:nvSpPr>
          <p:cNvPr id="777219" name="Rectangle 3">
            <a:extLst>
              <a:ext uri="{FF2B5EF4-FFF2-40B4-BE49-F238E27FC236}">
                <a16:creationId xmlns:a16="http://schemas.microsoft.com/office/drawing/2014/main" id="{725E16DF-DCF1-8341-B018-C857B8ECAB69}"/>
              </a:ext>
            </a:extLst>
          </p:cNvPr>
          <p:cNvSpPr>
            <a:spLocks noGrp="1" noChangeArrowheads="1"/>
          </p:cNvSpPr>
          <p:nvPr>
            <p:ph type="body" idx="1"/>
          </p:nvPr>
        </p:nvSpPr>
        <p:spPr>
          <a:xfrm>
            <a:off x="1752600" y="685800"/>
            <a:ext cx="8763000" cy="1524000"/>
          </a:xfrm>
        </p:spPr>
        <p:txBody>
          <a:bodyPr/>
          <a:lstStyle/>
          <a:p>
            <a:pPr marL="0" indent="0">
              <a:buNone/>
            </a:pPr>
            <a:r>
              <a:rPr lang="en-US" altLang="en-CN" sz="1800"/>
              <a:t>The square root function has two convenient properties:</a:t>
            </a:r>
          </a:p>
          <a:p>
            <a:pPr lvl="1"/>
            <a:r>
              <a:rPr lang="en-US" altLang="en-CN" sz="1800"/>
              <a:t>It’s inverse function is computed easily</a:t>
            </a:r>
          </a:p>
          <a:p>
            <a:pPr lvl="1"/>
            <a:r>
              <a:rPr lang="en-US" altLang="en-CN" sz="1800"/>
              <a:t>Monotonically increasing</a:t>
            </a:r>
          </a:p>
          <a:p>
            <a:pPr marL="0" indent="0">
              <a:buNone/>
            </a:pPr>
            <a:r>
              <a:rPr lang="en-US" altLang="en-CN" sz="1800"/>
              <a:t>Functions that have these two properties can be computed by binary search:</a:t>
            </a:r>
          </a:p>
        </p:txBody>
      </p:sp>
      <p:pic>
        <p:nvPicPr>
          <p:cNvPr id="777220" name="Picture 4" descr="Bouquet">
            <a:extLst>
              <a:ext uri="{FF2B5EF4-FFF2-40B4-BE49-F238E27FC236}">
                <a16:creationId xmlns:a16="http://schemas.microsoft.com/office/drawing/2014/main" id="{F9EFA47F-96EE-F847-AC4D-494FCC02F4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9650" y="2565401"/>
            <a:ext cx="7391400" cy="3313113"/>
          </a:xfrm>
          <a:prstGeom prst="rect">
            <a:avLst/>
          </a:prstGeom>
          <a:noFill/>
          <a:ln>
            <a:noFill/>
          </a:ln>
          <a:effectLst/>
          <a:extLst>
            <a:ext uri="{909E8E84-426E-40DD-AFC4-6F175D3DCCD1}">
              <a14:hiddenFill xmlns:a14="http://schemas.microsoft.com/office/drawing/2010/main">
                <a:blipFill dpi="0" rotWithShape="0">
                  <a:blip r:embed="rId4"/>
                  <a:srcRect l="26563" t="49463" r="28125" b="225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7221" name="Rectangle 5">
            <a:extLst>
              <a:ext uri="{FF2B5EF4-FFF2-40B4-BE49-F238E27FC236}">
                <a16:creationId xmlns:a16="http://schemas.microsoft.com/office/drawing/2014/main" id="{EB822694-9FAB-C348-82E3-C6826C533489}"/>
              </a:ext>
            </a:extLst>
          </p:cNvPr>
          <p:cNvSpPr>
            <a:spLocks noChangeArrowheads="1"/>
          </p:cNvSpPr>
          <p:nvPr/>
        </p:nvSpPr>
        <p:spPr bwMode="auto">
          <a:xfrm>
            <a:off x="1828800" y="5943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Number of loop iterations is bounded by n/2, thus the run-time is O(n).</a:t>
            </a:r>
          </a:p>
        </p:txBody>
      </p:sp>
    </p:spTree>
    <p:extLst>
      <p:ext uri="{BB962C8B-B14F-4D97-AF65-F5344CB8AC3E}">
        <p14:creationId xmlns:p14="http://schemas.microsoft.com/office/powerpoint/2010/main" val="763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7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77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77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72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72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7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build="p" autoUpdateAnimBg="0"/>
      <p:bldP spid="77722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E9B6890-4074-C748-BDD0-FEA8FD88583D}"/>
              </a:ext>
            </a:extLst>
          </p:cNvPr>
          <p:cNvSpPr>
            <a:spLocks noGrp="1" noChangeArrowheads="1"/>
          </p:cNvSpPr>
          <p:nvPr>
            <p:ph type="title"/>
          </p:nvPr>
        </p:nvSpPr>
        <p:spPr/>
        <p:txBody>
          <a:bodyPr/>
          <a:lstStyle/>
          <a:p>
            <a:r>
              <a:rPr lang="en-US" altLang="en-CN"/>
              <a:t>Math operations </a:t>
            </a:r>
            <a:r>
              <a:rPr lang="en-US" altLang="en-CN" sz="1400"/>
              <a:t>(in the Jack OS)</a:t>
            </a:r>
          </a:p>
        </p:txBody>
      </p:sp>
      <p:sp>
        <p:nvSpPr>
          <p:cNvPr id="779267" name="Text Box 3">
            <a:extLst>
              <a:ext uri="{FF2B5EF4-FFF2-40B4-BE49-F238E27FC236}">
                <a16:creationId xmlns:a16="http://schemas.microsoft.com/office/drawing/2014/main" id="{8F7C1452-6ABE-034D-828E-6DD0B2452FAA}"/>
              </a:ext>
            </a:extLst>
          </p:cNvPr>
          <p:cNvSpPr txBox="1">
            <a:spLocks noChangeArrowheads="1"/>
          </p:cNvSpPr>
          <p:nvPr/>
        </p:nvSpPr>
        <p:spPr bwMode="auto">
          <a:xfrm>
            <a:off x="2362200" y="1143000"/>
            <a:ext cx="4572000" cy="4114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779268" name="Group 4">
            <a:extLst>
              <a:ext uri="{FF2B5EF4-FFF2-40B4-BE49-F238E27FC236}">
                <a16:creationId xmlns:a16="http://schemas.microsoft.com/office/drawing/2014/main" id="{7BE80C13-9A5A-BA44-9F7F-5E49B0FAA54F}"/>
              </a:ext>
            </a:extLst>
          </p:cNvPr>
          <p:cNvGrpSpPr>
            <a:grpSpLocks/>
          </p:cNvGrpSpPr>
          <p:nvPr/>
        </p:nvGrpSpPr>
        <p:grpSpPr bwMode="auto">
          <a:xfrm>
            <a:off x="2362200" y="2368550"/>
            <a:ext cx="642938" cy="2419350"/>
            <a:chOff x="92" y="1207"/>
            <a:chExt cx="405" cy="1524"/>
          </a:xfrm>
        </p:grpSpPr>
        <p:sp>
          <p:nvSpPr>
            <p:cNvPr id="13327" name="Rectangle 5">
              <a:extLst>
                <a:ext uri="{FF2B5EF4-FFF2-40B4-BE49-F238E27FC236}">
                  <a16:creationId xmlns:a16="http://schemas.microsoft.com/office/drawing/2014/main" id="{876590C4-B661-2F42-A7D0-24FB315D4F59}"/>
                </a:ext>
              </a:extLst>
            </p:cNvPr>
            <p:cNvSpPr>
              <a:spLocks noChangeArrowheads="1"/>
            </p:cNvSpPr>
            <p:nvPr/>
          </p:nvSpPr>
          <p:spPr bwMode="auto">
            <a:xfrm>
              <a:off x="113" y="1207"/>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8" name="Rectangle 6">
              <a:extLst>
                <a:ext uri="{FF2B5EF4-FFF2-40B4-BE49-F238E27FC236}">
                  <a16:creationId xmlns:a16="http://schemas.microsoft.com/office/drawing/2014/main" id="{6670BA4B-0373-874F-B993-62A203702D45}"/>
                </a:ext>
              </a:extLst>
            </p:cNvPr>
            <p:cNvSpPr>
              <a:spLocks noChangeArrowheads="1"/>
            </p:cNvSpPr>
            <p:nvPr/>
          </p:nvSpPr>
          <p:spPr bwMode="auto">
            <a:xfrm>
              <a:off x="92" y="2251"/>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9" name="Rectangle 7">
              <a:extLst>
                <a:ext uri="{FF2B5EF4-FFF2-40B4-BE49-F238E27FC236}">
                  <a16:creationId xmlns:a16="http://schemas.microsoft.com/office/drawing/2014/main" id="{20AB6BD7-813B-7F46-AD58-64FB9D3A1B3F}"/>
                </a:ext>
              </a:extLst>
            </p:cNvPr>
            <p:cNvSpPr>
              <a:spLocks noChangeArrowheads="1"/>
            </p:cNvSpPr>
            <p:nvPr/>
          </p:nvSpPr>
          <p:spPr bwMode="auto">
            <a:xfrm>
              <a:off x="113" y="1434"/>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grpSp>
      <p:grpSp>
        <p:nvGrpSpPr>
          <p:cNvPr id="13317" name="Group 8">
            <a:extLst>
              <a:ext uri="{FF2B5EF4-FFF2-40B4-BE49-F238E27FC236}">
                <a16:creationId xmlns:a16="http://schemas.microsoft.com/office/drawing/2014/main" id="{4C9C3208-82C0-894B-93C6-A9AAF32A7D23}"/>
              </a:ext>
            </a:extLst>
          </p:cNvPr>
          <p:cNvGrpSpPr>
            <a:grpSpLocks/>
          </p:cNvGrpSpPr>
          <p:nvPr/>
        </p:nvGrpSpPr>
        <p:grpSpPr bwMode="auto">
          <a:xfrm>
            <a:off x="7608888" y="188913"/>
            <a:ext cx="2830512" cy="2095500"/>
            <a:chOff x="3833" y="119"/>
            <a:chExt cx="1783" cy="1320"/>
          </a:xfrm>
        </p:grpSpPr>
        <p:sp>
          <p:nvSpPr>
            <p:cNvPr id="13319" name="Text Box 9">
              <a:extLst>
                <a:ext uri="{FF2B5EF4-FFF2-40B4-BE49-F238E27FC236}">
                  <a16:creationId xmlns:a16="http://schemas.microsoft.com/office/drawing/2014/main" id="{9ECB272A-D598-5A4D-9E76-4F9AFDDFE13C}"/>
                </a:ext>
              </a:extLst>
            </p:cNvPr>
            <p:cNvSpPr txBox="1">
              <a:spLocks noChangeArrowheads="1"/>
            </p:cNvSpPr>
            <p:nvPr/>
          </p:nvSpPr>
          <p:spPr bwMode="auto">
            <a:xfrm>
              <a:off x="3833" y="119"/>
              <a:ext cx="831" cy="367"/>
            </a:xfrm>
            <a:prstGeom prst="rect">
              <a:avLst/>
            </a:prstGeom>
            <a:solidFill>
              <a:srgbClr val="D7EB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3320" name="Text Box 10">
              <a:extLst>
                <a:ext uri="{FF2B5EF4-FFF2-40B4-BE49-F238E27FC236}">
                  <a16:creationId xmlns:a16="http://schemas.microsoft.com/office/drawing/2014/main" id="{BB36F9AA-631D-F040-B025-3BA57789DA8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3321" name="Text Box 11">
              <a:extLst>
                <a:ext uri="{FF2B5EF4-FFF2-40B4-BE49-F238E27FC236}">
                  <a16:creationId xmlns:a16="http://schemas.microsoft.com/office/drawing/2014/main" id="{37FF519F-76E2-B643-A202-887E3CF25C0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3322" name="Text Box 12">
              <a:extLst>
                <a:ext uri="{FF2B5EF4-FFF2-40B4-BE49-F238E27FC236}">
                  <a16:creationId xmlns:a16="http://schemas.microsoft.com/office/drawing/2014/main" id="{236BC368-66CA-AD48-AF46-17468F3FE1CC}"/>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3323" name="Text Box 13">
              <a:extLst>
                <a:ext uri="{FF2B5EF4-FFF2-40B4-BE49-F238E27FC236}">
                  <a16:creationId xmlns:a16="http://schemas.microsoft.com/office/drawing/2014/main" id="{29377F6B-011E-F949-A363-60A650CCB504}"/>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3324" name="Text Box 14">
              <a:extLst>
                <a:ext uri="{FF2B5EF4-FFF2-40B4-BE49-F238E27FC236}">
                  <a16:creationId xmlns:a16="http://schemas.microsoft.com/office/drawing/2014/main" id="{CDAB21CA-CD03-BC4A-9F8B-2492BFB4A21C}"/>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3325" name="Text Box 15">
              <a:extLst>
                <a:ext uri="{FF2B5EF4-FFF2-40B4-BE49-F238E27FC236}">
                  <a16:creationId xmlns:a16="http://schemas.microsoft.com/office/drawing/2014/main" id="{B5A0BA60-AF2F-BD4C-B724-6B91F8F0B512}"/>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3326" name="Text Box 16">
              <a:extLst>
                <a:ext uri="{FF2B5EF4-FFF2-40B4-BE49-F238E27FC236}">
                  <a16:creationId xmlns:a16="http://schemas.microsoft.com/office/drawing/2014/main" id="{0D56DFF4-700A-5148-AF0F-94DC5C5C28C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17" name="Rectangle 5">
            <a:extLst>
              <a:ext uri="{FF2B5EF4-FFF2-40B4-BE49-F238E27FC236}">
                <a16:creationId xmlns:a16="http://schemas.microsoft.com/office/drawing/2014/main" id="{2193E779-4450-E74A-BB61-1EED77FE509B}"/>
              </a:ext>
            </a:extLst>
          </p:cNvPr>
          <p:cNvSpPr>
            <a:spLocks noChangeArrowheads="1"/>
          </p:cNvSpPr>
          <p:nvPr/>
        </p:nvSpPr>
        <p:spPr bwMode="auto">
          <a:xfrm>
            <a:off x="2362200" y="5791200"/>
            <a:ext cx="8077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The remaining functions are simple to implement.</a:t>
            </a:r>
          </a:p>
        </p:txBody>
      </p:sp>
    </p:spTree>
    <p:extLst>
      <p:ext uri="{BB962C8B-B14F-4D97-AF65-F5344CB8AC3E}">
        <p14:creationId xmlns:p14="http://schemas.microsoft.com/office/powerpoint/2010/main" val="158358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9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9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animBg="1" autoUpdateAnimBg="0"/>
      <p:bldP spid="1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D621998-9BC1-804B-BC10-38F73F5E3E4A}"/>
              </a:ext>
            </a:extLst>
          </p:cNvPr>
          <p:cNvSpPr>
            <a:spLocks noGrp="1" noChangeArrowheads="1"/>
          </p:cNvSpPr>
          <p:nvPr>
            <p:ph type="title"/>
          </p:nvPr>
        </p:nvSpPr>
        <p:spPr/>
        <p:txBody>
          <a:bodyPr/>
          <a:lstStyle/>
          <a:p>
            <a:r>
              <a:rPr lang="en-US" altLang="en-CN"/>
              <a:t>String processing </a:t>
            </a:r>
            <a:r>
              <a:rPr lang="en-US" altLang="en-CN" sz="1400"/>
              <a:t>(</a:t>
            </a:r>
            <a:r>
              <a:rPr lang="en-US" altLang="en-CN" sz="1600"/>
              <a:t>in the Jack OS)</a:t>
            </a:r>
            <a:endParaRPr lang="en-US" altLang="en-CN" sz="1400"/>
          </a:p>
        </p:txBody>
      </p:sp>
      <p:sp>
        <p:nvSpPr>
          <p:cNvPr id="781315" name="Text Box 3">
            <a:extLst>
              <a:ext uri="{FF2B5EF4-FFF2-40B4-BE49-F238E27FC236}">
                <a16:creationId xmlns:a16="http://schemas.microsoft.com/office/drawing/2014/main" id="{24C50654-4B27-614F-99CA-50DF3A8B3241}"/>
              </a:ext>
            </a:extLst>
          </p:cNvPr>
          <p:cNvSpPr txBox="1">
            <a:spLocks noChangeArrowheads="1"/>
          </p:cNvSpPr>
          <p:nvPr/>
        </p:nvSpPr>
        <p:spPr bwMode="auto">
          <a:xfrm>
            <a:off x="2279650" y="685800"/>
            <a:ext cx="4724400" cy="5715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int    </a:t>
            </a:r>
            <a:r>
              <a:rPr lang="en-US" altLang="en-CN" sz="1400" b="1" u="sng">
                <a:solidFill>
                  <a:srgbClr val="990000"/>
                </a:solidFill>
                <a:latin typeface="Courier New" panose="02070309020205020404" pitchFamily="49" charset="0"/>
                <a:cs typeface="Courier New" panose="02070309020205020404" pitchFamily="49" charset="0"/>
              </a:rPr>
              <a:t>intValue</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void   </a:t>
            </a:r>
            <a:r>
              <a:rPr lang="en-US" altLang="en-CN" sz="1400" b="1" u="sng">
                <a:solidFill>
                  <a:srgbClr val="990000"/>
                </a:solidFill>
                <a:latin typeface="Courier New" panose="02070309020205020404" pitchFamily="49" charset="0"/>
                <a:cs typeface="Courier New" panose="02070309020205020404" pitchFamily="49" charset="0"/>
              </a:rPr>
              <a:t>setInt</a:t>
            </a:r>
            <a:r>
              <a:rPr lang="en-US" altLang="en-CN" sz="1400" b="1" u="sng">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14340" name="Group 4">
            <a:extLst>
              <a:ext uri="{FF2B5EF4-FFF2-40B4-BE49-F238E27FC236}">
                <a16:creationId xmlns:a16="http://schemas.microsoft.com/office/drawing/2014/main" id="{C19E82D8-98BD-1C4D-B7EE-AA20991BC9D6}"/>
              </a:ext>
            </a:extLst>
          </p:cNvPr>
          <p:cNvGrpSpPr>
            <a:grpSpLocks/>
          </p:cNvGrpSpPr>
          <p:nvPr/>
        </p:nvGrpSpPr>
        <p:grpSpPr bwMode="auto">
          <a:xfrm>
            <a:off x="7608888" y="188913"/>
            <a:ext cx="2830512" cy="2095500"/>
            <a:chOff x="3833" y="119"/>
            <a:chExt cx="1783" cy="1320"/>
          </a:xfrm>
        </p:grpSpPr>
        <p:sp>
          <p:nvSpPr>
            <p:cNvPr id="14341" name="Text Box 5">
              <a:extLst>
                <a:ext uri="{FF2B5EF4-FFF2-40B4-BE49-F238E27FC236}">
                  <a16:creationId xmlns:a16="http://schemas.microsoft.com/office/drawing/2014/main" id="{C295C52B-6D7C-0045-ADAC-83B4CCAAA5C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4342" name="Text Box 6">
              <a:extLst>
                <a:ext uri="{FF2B5EF4-FFF2-40B4-BE49-F238E27FC236}">
                  <a16:creationId xmlns:a16="http://schemas.microsoft.com/office/drawing/2014/main" id="{D7CCEE87-CA14-6440-85AA-BE419F573B02}"/>
                </a:ext>
              </a:extLst>
            </p:cNvPr>
            <p:cNvSpPr txBox="1">
              <a:spLocks noChangeArrowheads="1"/>
            </p:cNvSpPr>
            <p:nvPr/>
          </p:nvSpPr>
          <p:spPr bwMode="auto">
            <a:xfrm>
              <a:off x="3969" y="25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4343" name="Text Box 7">
              <a:extLst>
                <a:ext uri="{FF2B5EF4-FFF2-40B4-BE49-F238E27FC236}">
                  <a16:creationId xmlns:a16="http://schemas.microsoft.com/office/drawing/2014/main" id="{85092697-8AF1-E94E-81FF-0D0E680681E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4344" name="Text Box 8">
              <a:extLst>
                <a:ext uri="{FF2B5EF4-FFF2-40B4-BE49-F238E27FC236}">
                  <a16:creationId xmlns:a16="http://schemas.microsoft.com/office/drawing/2014/main" id="{8F6A18E0-602C-C546-91D5-35CB693EFD91}"/>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4345" name="Text Box 9">
              <a:extLst>
                <a:ext uri="{FF2B5EF4-FFF2-40B4-BE49-F238E27FC236}">
                  <a16:creationId xmlns:a16="http://schemas.microsoft.com/office/drawing/2014/main" id="{F9030028-E40B-FD4A-AF43-90E3A0E228FF}"/>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4346" name="Text Box 10">
              <a:extLst>
                <a:ext uri="{FF2B5EF4-FFF2-40B4-BE49-F238E27FC236}">
                  <a16:creationId xmlns:a16="http://schemas.microsoft.com/office/drawing/2014/main" id="{6574C09D-6291-FD4A-9994-538553CE8FCF}"/>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4347" name="Text Box 11">
              <a:extLst>
                <a:ext uri="{FF2B5EF4-FFF2-40B4-BE49-F238E27FC236}">
                  <a16:creationId xmlns:a16="http://schemas.microsoft.com/office/drawing/2014/main" id="{9C01E2FB-AF28-8642-86F9-ABC006E2E73D}"/>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4348" name="Text Box 12">
              <a:extLst>
                <a:ext uri="{FF2B5EF4-FFF2-40B4-BE49-F238E27FC236}">
                  <a16:creationId xmlns:a16="http://schemas.microsoft.com/office/drawing/2014/main" id="{36DEB987-8D61-654D-91C5-1159A956AEC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59948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1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8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animBg="1" autoUpdateAnimBg="0"/>
      <p:bldP spid="781315"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796F93C-AB18-5949-9CCD-9902C2ABF1C5}"/>
              </a:ext>
            </a:extLst>
          </p:cNvPr>
          <p:cNvSpPr>
            <a:spLocks noGrp="1" noChangeArrowheads="1"/>
          </p:cNvSpPr>
          <p:nvPr>
            <p:ph type="title"/>
          </p:nvPr>
        </p:nvSpPr>
        <p:spPr/>
        <p:txBody>
          <a:bodyPr/>
          <a:lstStyle/>
          <a:p>
            <a:r>
              <a:rPr lang="en-US" altLang="en-CN"/>
              <a:t>Single digit ASCII conversions</a:t>
            </a:r>
          </a:p>
        </p:txBody>
      </p:sp>
      <p:sp>
        <p:nvSpPr>
          <p:cNvPr id="783363" name="Rectangle 3">
            <a:extLst>
              <a:ext uri="{FF2B5EF4-FFF2-40B4-BE49-F238E27FC236}">
                <a16:creationId xmlns:a16="http://schemas.microsoft.com/office/drawing/2014/main" id="{809E2217-854B-6842-AC9F-222DFE49C461}"/>
              </a:ext>
            </a:extLst>
          </p:cNvPr>
          <p:cNvSpPr>
            <a:spLocks noGrp="1" noChangeArrowheads="1"/>
          </p:cNvSpPr>
          <p:nvPr>
            <p:ph type="body" idx="1"/>
          </p:nvPr>
        </p:nvSpPr>
        <p:spPr>
          <a:xfrm>
            <a:off x="3638550" y="3200400"/>
            <a:ext cx="4762500" cy="1676400"/>
          </a:xfrm>
        </p:spPr>
        <p:txBody>
          <a:bodyPr/>
          <a:lstStyle/>
          <a:p>
            <a:pPr>
              <a:spcBef>
                <a:spcPts val="3000"/>
              </a:spcBef>
            </a:pPr>
            <a:r>
              <a:rPr lang="en-US" altLang="en-CN"/>
              <a:t>asciiCode(digit) == digit + 48</a:t>
            </a:r>
          </a:p>
          <a:p>
            <a:pPr>
              <a:spcBef>
                <a:spcPts val="3000"/>
              </a:spcBef>
            </a:pPr>
            <a:r>
              <a:rPr lang="en-US" altLang="en-CN"/>
              <a:t>digit(asciiCode) == asciiCode - 48</a:t>
            </a:r>
          </a:p>
        </p:txBody>
      </p:sp>
      <p:pic>
        <p:nvPicPr>
          <p:cNvPr id="783364" name="Picture 4" descr="Bouquet">
            <a:extLst>
              <a:ext uri="{FF2B5EF4-FFF2-40B4-BE49-F238E27FC236}">
                <a16:creationId xmlns:a16="http://schemas.microsoft.com/office/drawing/2014/main" id="{75C5BAFB-8368-084A-A63E-AE8A6D05543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1184276"/>
            <a:ext cx="7924800" cy="1558925"/>
          </a:xfrm>
          <a:prstGeom prst="rect">
            <a:avLst/>
          </a:prstGeom>
          <a:noFill/>
          <a:ln>
            <a:noFill/>
          </a:ln>
          <a:effectLst/>
          <a:extLst>
            <a:ext uri="{909E8E84-426E-40DD-AFC4-6F175D3DCCD1}">
              <a14:hiddenFill xmlns:a14="http://schemas.microsoft.com/office/drawing/2010/main">
                <a:blipFill dpi="0" rotWithShape="0">
                  <a:blip r:embed="rId4"/>
                  <a:srcRect l="27344" t="52139" r="25000" b="350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11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3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a:extLst>
              <a:ext uri="{FF2B5EF4-FFF2-40B4-BE49-F238E27FC236}">
                <a16:creationId xmlns:a16="http://schemas.microsoft.com/office/drawing/2014/main" id="{0D44D4A7-028B-0D40-AE7D-AC2ED7DB0604}"/>
              </a:ext>
            </a:extLst>
          </p:cNvPr>
          <p:cNvSpPr>
            <a:spLocks noChangeArrowheads="1"/>
          </p:cNvSpPr>
          <p:nvPr/>
        </p:nvSpPr>
        <p:spPr bwMode="auto">
          <a:xfrm>
            <a:off x="1828800" y="8382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SingleDigit–to-character conversions: done</a:t>
            </a:r>
          </a:p>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Number–to-string conversions:</a:t>
            </a:r>
          </a:p>
        </p:txBody>
      </p:sp>
      <p:sp>
        <p:nvSpPr>
          <p:cNvPr id="16387" name="Rectangle 3">
            <a:extLst>
              <a:ext uri="{FF2B5EF4-FFF2-40B4-BE49-F238E27FC236}">
                <a16:creationId xmlns:a16="http://schemas.microsoft.com/office/drawing/2014/main" id="{ECFEDD03-EF45-474F-9555-74A8649F8891}"/>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Converting a number to a string</a:t>
            </a:r>
          </a:p>
        </p:txBody>
      </p:sp>
      <p:pic>
        <p:nvPicPr>
          <p:cNvPr id="785412" name="Picture 4" descr="Bouquet">
            <a:extLst>
              <a:ext uri="{FF2B5EF4-FFF2-40B4-BE49-F238E27FC236}">
                <a16:creationId xmlns:a16="http://schemas.microsoft.com/office/drawing/2014/main" id="{6DB5AB6D-D309-AD48-9C84-A704CC77EC0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0" y="2286001"/>
            <a:ext cx="4038600" cy="3038475"/>
          </a:xfrm>
          <a:prstGeom prst="rect">
            <a:avLst/>
          </a:prstGeom>
          <a:noFill/>
          <a:ln>
            <a:noFill/>
          </a:ln>
          <a:effectLst/>
          <a:extLst>
            <a:ext uri="{909E8E84-426E-40DD-AFC4-6F175D3DCCD1}">
              <a14:hiddenFill xmlns:a14="http://schemas.microsoft.com/office/drawing/2010/main">
                <a:blipFill dpi="0" rotWithShape="0">
                  <a:blip r:embed="rId4"/>
                  <a:srcRect l="19531" t="32259" r="50356"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5413" name="Picture 5" descr="Bouquet">
            <a:extLst>
              <a:ext uri="{FF2B5EF4-FFF2-40B4-BE49-F238E27FC236}">
                <a16:creationId xmlns:a16="http://schemas.microsoft.com/office/drawing/2014/main" id="{B6F9F1E0-4613-2F48-9ECF-3EF4A3CA43E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2200" y="2286001"/>
            <a:ext cx="4191000" cy="3038475"/>
          </a:xfrm>
          <a:prstGeom prst="rect">
            <a:avLst/>
          </a:prstGeom>
          <a:noFill/>
          <a:ln>
            <a:noFill/>
          </a:ln>
          <a:effectLst/>
          <a:extLst>
            <a:ext uri="{909E8E84-426E-40DD-AFC4-6F175D3DCCD1}">
              <a14:hiddenFill xmlns:a14="http://schemas.microsoft.com/office/drawing/2010/main">
                <a:blipFill dpi="0" rotWithShape="0">
                  <a:blip r:embed="rId4"/>
                  <a:srcRect l="50781" t="32259" r="17969"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243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5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5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1336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7608888" y="188913"/>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0815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95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8950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895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95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autoUpdateAnimBg="0"/>
      <p:bldP spid="78950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3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360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3" grpId="0" animBg="1" autoUpdateAnimBg="0"/>
      <p:bldP spid="79360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5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The Key Ideas in </a:t>
            </a:r>
            <a:r>
              <a:rPr lang="en-US" altLang="en-CN" dirty="0" err="1"/>
              <a:t>Shocken’s</a:t>
            </a:r>
            <a:r>
              <a:rPr lang="en-US" altLang="en-CN" dirty="0"/>
              <a:t> Lecture</a:t>
            </a:r>
          </a:p>
        </p:txBody>
      </p:sp>
      <p:pic>
        <p:nvPicPr>
          <p:cNvPr id="3" name="Picture 2">
            <a:extLst>
              <a:ext uri="{FF2B5EF4-FFF2-40B4-BE49-F238E27FC236}">
                <a16:creationId xmlns:a16="http://schemas.microsoft.com/office/drawing/2014/main" id="{44EF409E-298E-C84E-93AD-EA2AD7F5F9A6}"/>
              </a:ext>
            </a:extLst>
          </p:cNvPr>
          <p:cNvPicPr>
            <a:picLocks noChangeAspect="1"/>
          </p:cNvPicPr>
          <p:nvPr/>
        </p:nvPicPr>
        <p:blipFill>
          <a:blip r:embed="rId3"/>
          <a:stretch>
            <a:fillRect/>
          </a:stretch>
        </p:blipFill>
        <p:spPr>
          <a:xfrm>
            <a:off x="0" y="1254403"/>
            <a:ext cx="12192000" cy="4349193"/>
          </a:xfrm>
          <a:prstGeom prst="rect">
            <a:avLst/>
          </a:prstGeom>
        </p:spPr>
      </p:pic>
    </p:spTree>
    <p:extLst>
      <p:ext uri="{BB962C8B-B14F-4D97-AF65-F5344CB8AC3E}">
        <p14:creationId xmlns:p14="http://schemas.microsoft.com/office/powerpoint/2010/main" val="83197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134"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a*dy &lt; b*dx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Define </a:t>
            </a:r>
            <a:r>
              <a:rPr lang="en-US" altLang="en-CN" sz="1400">
                <a:solidFill>
                  <a:srgbClr val="000099"/>
                </a:solidFill>
                <a:latin typeface="Comic Sans MS" panose="030F0902030302020204" pitchFamily="66" charset="0"/>
              </a:rPr>
              <a:t>diff = a*dy – b*dx</a:t>
            </a:r>
          </a:p>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Let’s take a close look </a:t>
            </a:r>
            <a:r>
              <a:rPr lang="en-US" altLang="en-CN" sz="1400">
                <a:solidFill>
                  <a:srgbClr val="000000"/>
                </a:solidFill>
                <a:latin typeface="Comic Sans MS" panose="030F0902030302020204" pitchFamily="66" charset="0"/>
              </a:rPr>
              <a:t>at this </a:t>
            </a:r>
            <a:r>
              <a:rPr lang="en-US" altLang="en-CN" sz="1400">
                <a:solidFill>
                  <a:srgbClr val="000099"/>
                </a:solidFill>
                <a:latin typeface="Comic Sans MS" panose="030F0902030302020204" pitchFamily="66" charset="0"/>
              </a:rPr>
              <a:t>diff</a:t>
            </a:r>
            <a:r>
              <a:rPr lang="en-US" altLang="en-CN" sz="14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99"/>
                </a:solidFill>
                <a:latin typeface="Comic Sans MS" panose="030F0902030302020204" pitchFamily="66" charset="0"/>
              </a:rPr>
              <a:t>    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(a,b)=(0,0), </a:t>
            </a:r>
            <a:r>
              <a:rPr lang="en-US" altLang="en-CN" sz="140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a=a+1, </a:t>
            </a:r>
            <a:r>
              <a:rPr lang="en-US" altLang="en-CN" sz="1400">
                <a:solidFill>
                  <a:srgbClr val="000099"/>
                </a:solidFill>
                <a:latin typeface="Comic Sans MS" panose="030F0902030302020204" pitchFamily="66" charset="0"/>
              </a:rPr>
              <a:t>diff goes up by dy</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b=b+1, </a:t>
            </a:r>
            <a:r>
              <a:rPr lang="en-US" altLang="en-CN" sz="140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5C982B7-641F-9D49-9808-A5BB56AFE9FF}"/>
              </a:ext>
            </a:extLst>
          </p:cNvPr>
          <p:cNvSpPr>
            <a:spLocks noGrp="1" noChangeArrowheads="1"/>
          </p:cNvSpPr>
          <p:nvPr>
            <p:ph type="title"/>
          </p:nvPr>
        </p:nvSpPr>
        <p:spPr/>
        <p:txBody>
          <a:bodyPr/>
          <a:lstStyle/>
          <a:p>
            <a:r>
              <a:rPr lang="en-US" altLang="en-CN"/>
              <a:t>An anecdote about efficiency and design </a:t>
            </a:r>
            <a:endParaRPr lang="en-US" altLang="en-CN" sz="1400"/>
          </a:p>
        </p:txBody>
      </p:sp>
      <p:sp>
        <p:nvSpPr>
          <p:cNvPr id="807939" name="Text Box 3">
            <a:extLst>
              <a:ext uri="{FF2B5EF4-FFF2-40B4-BE49-F238E27FC236}">
                <a16:creationId xmlns:a16="http://schemas.microsoft.com/office/drawing/2014/main" id="{024309BC-290D-AE4F-A717-C206EB69B811}"/>
              </a:ext>
            </a:extLst>
          </p:cNvPr>
          <p:cNvSpPr txBox="1">
            <a:spLocks noChangeArrowheads="1"/>
          </p:cNvSpPr>
          <p:nvPr/>
        </p:nvSpPr>
        <p:spPr bwMode="auto">
          <a:xfrm>
            <a:off x="1676400" y="838200"/>
            <a:ext cx="5334000" cy="5638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Jobs obsessed about the look of what would appear on the screen. One day Bill Atkinson burst into his office all excited. He had just come up with a brilliant algorithm that could draw circles onscreen quickly. The math for making circles usually required calculating square roots, which the Motorola 68000 microprocessor didn’t support. But Atkinson did a workaround based on the fact that the sum of a sequence of odd numbers produces a sequence of perfect squares (e.g. 1 + 3 = 4, 1 + 3 + 5 = 9, etc.)</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When Atkinson fired up his demo, everyone was impressed except Jobs. “Well, circles are nice,” he said, “but how about drawing rectangles with rounded corners?”</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grpSp>
        <p:nvGrpSpPr>
          <p:cNvPr id="32772" name="Group 4">
            <a:extLst>
              <a:ext uri="{FF2B5EF4-FFF2-40B4-BE49-F238E27FC236}">
                <a16:creationId xmlns:a16="http://schemas.microsoft.com/office/drawing/2014/main" id="{80FB3D40-5BEA-C241-B45D-4B497CF704E1}"/>
              </a:ext>
            </a:extLst>
          </p:cNvPr>
          <p:cNvGrpSpPr>
            <a:grpSpLocks/>
          </p:cNvGrpSpPr>
          <p:nvPr/>
        </p:nvGrpSpPr>
        <p:grpSpPr bwMode="auto">
          <a:xfrm>
            <a:off x="7824788" y="981076"/>
            <a:ext cx="2100262" cy="2752725"/>
            <a:chOff x="6300028" y="980403"/>
            <a:chExt cx="2101022" cy="2753397"/>
          </a:xfrm>
        </p:grpSpPr>
        <p:pic>
          <p:nvPicPr>
            <p:cNvPr id="31752" name="Picture 5" descr="http://www.blogography.com/photos9/iTunes5.jpg">
              <a:extLst>
                <a:ext uri="{FF2B5EF4-FFF2-40B4-BE49-F238E27FC236}">
                  <a16:creationId xmlns:a16="http://schemas.microsoft.com/office/drawing/2014/main" id="{09AB6B53-6515-664B-8507-876DD7BC9F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8376" y="1192306"/>
              <a:ext cx="1892674"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ight Arrow 2">
              <a:extLst>
                <a:ext uri="{FF2B5EF4-FFF2-40B4-BE49-F238E27FC236}">
                  <a16:creationId xmlns:a16="http://schemas.microsoft.com/office/drawing/2014/main" id="{D8823979-FEAB-0442-8744-9C6104C00EF8}"/>
                </a:ext>
              </a:extLst>
            </p:cNvPr>
            <p:cNvSpPr>
              <a:spLocks noChangeArrowheads="1"/>
            </p:cNvSpPr>
            <p:nvPr/>
          </p:nvSpPr>
          <p:spPr bwMode="auto">
            <a:xfrm rot="2898961">
              <a:off x="6242878" y="1037553"/>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grpSp>
        <p:nvGrpSpPr>
          <p:cNvPr id="32773" name="Group 5">
            <a:extLst>
              <a:ext uri="{FF2B5EF4-FFF2-40B4-BE49-F238E27FC236}">
                <a16:creationId xmlns:a16="http://schemas.microsoft.com/office/drawing/2014/main" id="{620CE389-4E4D-5B41-A186-4D6D62A192D6}"/>
              </a:ext>
            </a:extLst>
          </p:cNvPr>
          <p:cNvGrpSpPr>
            <a:grpSpLocks/>
          </p:cNvGrpSpPr>
          <p:nvPr/>
        </p:nvGrpSpPr>
        <p:grpSpPr bwMode="auto">
          <a:xfrm>
            <a:off x="7162801" y="3957638"/>
            <a:ext cx="3376613" cy="2222500"/>
            <a:chOff x="5791200" y="3958256"/>
            <a:chExt cx="3376379" cy="2221093"/>
          </a:xfrm>
        </p:grpSpPr>
        <p:pic>
          <p:nvPicPr>
            <p:cNvPr id="31750" name="Picture 2" descr="Bouquet">
              <a:extLst>
                <a:ext uri="{FF2B5EF4-FFF2-40B4-BE49-F238E27FC236}">
                  <a16:creationId xmlns:a16="http://schemas.microsoft.com/office/drawing/2014/main" id="{312802C2-E6EB-F144-BB26-F30B95481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1200" y="3958256"/>
              <a:ext cx="3376379" cy="213774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Right Arrow 10">
              <a:extLst>
                <a:ext uri="{FF2B5EF4-FFF2-40B4-BE49-F238E27FC236}">
                  <a16:creationId xmlns:a16="http://schemas.microsoft.com/office/drawing/2014/main" id="{B14BE221-6423-994D-AFFE-FC1914891A83}"/>
                </a:ext>
              </a:extLst>
            </p:cNvPr>
            <p:cNvSpPr>
              <a:spLocks noChangeArrowheads="1"/>
            </p:cNvSpPr>
            <p:nvPr/>
          </p:nvSpPr>
          <p:spPr bwMode="auto">
            <a:xfrm rot="-6933861">
              <a:off x="6526733" y="5817399"/>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spTree>
    <p:extLst>
      <p:ext uri="{BB962C8B-B14F-4D97-AF65-F5344CB8AC3E}">
        <p14:creationId xmlns:p14="http://schemas.microsoft.com/office/powerpoint/2010/main" val="3567623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E75B7B4-D6CF-374B-BBC9-84922DCE4C0F}"/>
              </a:ext>
            </a:extLst>
          </p:cNvPr>
          <p:cNvSpPr>
            <a:spLocks noGrp="1" noChangeArrowheads="1"/>
          </p:cNvSpPr>
          <p:nvPr>
            <p:ph type="title"/>
          </p:nvPr>
        </p:nvSpPr>
        <p:spPr/>
        <p:txBody>
          <a:bodyPr/>
          <a:lstStyle/>
          <a:p>
            <a:r>
              <a:rPr lang="en-US" altLang="en-CN"/>
              <a:t>Jack revisited</a:t>
            </a:r>
          </a:p>
        </p:txBody>
      </p:sp>
      <p:sp>
        <p:nvSpPr>
          <p:cNvPr id="4099" name="Text Box 3">
            <a:extLst>
              <a:ext uri="{FF2B5EF4-FFF2-40B4-BE49-F238E27FC236}">
                <a16:creationId xmlns:a16="http://schemas.microsoft.com/office/drawing/2014/main" id="{CAADA417-0951-C84A-BF4B-9F800712FB87}"/>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Keyboard.readInt(”How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Array.new(length);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Keyboard.readInt(”Enter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Output.printString(”The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Output.printInt(sum /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Output.println();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9804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38F2E9E6-BFC2-AE43-B130-771757197B1E}"/>
              </a:ext>
            </a:extLst>
          </p:cNvPr>
          <p:cNvSpPr>
            <a:spLocks noGrp="1" noChangeArrowheads="1"/>
          </p:cNvSpPr>
          <p:nvPr>
            <p:ph type="body" idx="4294967295"/>
          </p:nvPr>
        </p:nvSpPr>
        <p:spPr>
          <a:xfrm>
            <a:off x="1771650" y="981076"/>
            <a:ext cx="8572500" cy="4968875"/>
          </a:xfrm>
          <a:noFill/>
        </p:spPr>
        <p:txBody>
          <a:bodyPr/>
          <a:lstStyle/>
          <a:p>
            <a:pPr>
              <a:spcBef>
                <a:spcPct val="100000"/>
              </a:spcBef>
            </a:pPr>
            <a:r>
              <a:rPr lang="en-US" altLang="en-CN" sz="1800"/>
              <a:t>To do vector graphics (e.g. display a PPT file), you have to draw polygons</a:t>
            </a:r>
          </a:p>
          <a:p>
            <a:pPr>
              <a:spcBef>
                <a:spcPct val="100000"/>
              </a:spcBef>
            </a:pPr>
            <a:r>
              <a:rPr lang="en-US" altLang="en-CN" sz="1800"/>
              <a:t>To draw polygons, you need to draw lines</a:t>
            </a:r>
          </a:p>
          <a:p>
            <a:pPr>
              <a:spcBef>
                <a:spcPct val="100000"/>
              </a:spcBef>
            </a:pPr>
            <a:r>
              <a:rPr lang="en-US" altLang="en-CN" sz="1800"/>
              <a:t>To draw lines, you need to divide</a:t>
            </a:r>
          </a:p>
          <a:p>
            <a:pPr>
              <a:spcBef>
                <a:spcPct val="100000"/>
              </a:spcBef>
            </a:pPr>
            <a:r>
              <a:rPr lang="en-US" altLang="en-CN" sz="1800"/>
              <a:t>Division can be</a:t>
            </a:r>
            <a:br>
              <a:rPr lang="en-US" altLang="en-CN" sz="1800"/>
            </a:br>
            <a:r>
              <a:rPr lang="en-US" altLang="en-CN" sz="1800"/>
              <a:t>re-expressed as multiplication</a:t>
            </a:r>
          </a:p>
          <a:p>
            <a:pPr>
              <a:spcBef>
                <a:spcPct val="100000"/>
              </a:spcBef>
            </a:pPr>
            <a:r>
              <a:rPr lang="en-US" altLang="en-CN" sz="1800"/>
              <a:t>Multiplication can be</a:t>
            </a:r>
            <a:br>
              <a:rPr lang="en-US" altLang="en-CN" sz="1800"/>
            </a:br>
            <a:r>
              <a:rPr lang="en-US" altLang="en-CN" sz="1800"/>
              <a:t>reduced to addition</a:t>
            </a:r>
          </a:p>
          <a:p>
            <a:pPr>
              <a:spcBef>
                <a:spcPct val="100000"/>
              </a:spcBef>
            </a:pPr>
            <a:r>
              <a:rPr lang="en-US" altLang="en-CN" sz="1800"/>
              <a:t>Addition is easy.</a:t>
            </a:r>
          </a:p>
          <a:p>
            <a:pPr>
              <a:spcBef>
                <a:spcPct val="100000"/>
              </a:spcBef>
            </a:pPr>
            <a:endParaRPr lang="en-US" altLang="en-CN" sz="1800"/>
          </a:p>
        </p:txBody>
      </p:sp>
      <p:sp>
        <p:nvSpPr>
          <p:cNvPr id="32771" name="Rectangle 3">
            <a:extLst>
              <a:ext uri="{FF2B5EF4-FFF2-40B4-BE49-F238E27FC236}">
                <a16:creationId xmlns:a16="http://schemas.microsoft.com/office/drawing/2014/main" id="{2CD9FFA6-5309-A243-BE49-07DC4FDFBCB8}"/>
              </a:ext>
            </a:extLst>
          </p:cNvPr>
          <p:cNvSpPr>
            <a:spLocks noGrp="1" noChangeArrowheads="1"/>
          </p:cNvSpPr>
          <p:nvPr>
            <p:ph type="title" idx="4294967295"/>
          </p:nvPr>
        </p:nvSpPr>
        <p:spPr>
          <a:noFill/>
        </p:spPr>
        <p:txBody>
          <a:bodyPr/>
          <a:lstStyle/>
          <a:p>
            <a:r>
              <a:rPr lang="en-US" altLang="en-CN"/>
              <a:t>To sum up (vector graphics)…</a:t>
            </a:r>
          </a:p>
        </p:txBody>
      </p:sp>
      <p:graphicFrame>
        <p:nvGraphicFramePr>
          <p:cNvPr id="2" name="Object 1">
            <a:extLst>
              <a:ext uri="{FF2B5EF4-FFF2-40B4-BE49-F238E27FC236}">
                <a16:creationId xmlns:a16="http://schemas.microsoft.com/office/drawing/2014/main" id="{9CA75444-7FDE-ED4B-B46A-A18B91EBD845}"/>
              </a:ext>
            </a:extLst>
          </p:cNvPr>
          <p:cNvGraphicFramePr>
            <a:graphicFrameLocks/>
          </p:cNvGraphicFramePr>
          <p:nvPr/>
        </p:nvGraphicFramePr>
        <p:xfrm>
          <a:off x="6324601" y="2514601"/>
          <a:ext cx="3922713" cy="2746375"/>
        </p:xfrm>
        <a:graphic>
          <a:graphicData uri="http://schemas.openxmlformats.org/presentationml/2006/ole">
            <mc:AlternateContent xmlns:mc="http://schemas.openxmlformats.org/markup-compatibility/2006">
              <mc:Choice xmlns:v="urn:schemas-microsoft-com:vml" Requires="v">
                <p:oleObj spid="_x0000_s944158" name="Clip" r:id="rId4" imgW="23037800" imgH="18135600" progId="MS_ClipArt_Gallery.5">
                  <p:embed/>
                </p:oleObj>
              </mc:Choice>
              <mc:Fallback>
                <p:oleObj name="Clip" r:id="rId4" imgW="23037800" imgH="18135600" progId="MS_ClipArt_Gallery.5">
                  <p:embed/>
                  <p:pic>
                    <p:nvPicPr>
                      <p:cNvPr id="2" name="Object 1">
                        <a:extLst>
                          <a:ext uri="{FF2B5EF4-FFF2-40B4-BE49-F238E27FC236}">
                            <a16:creationId xmlns:a16="http://schemas.microsoft.com/office/drawing/2014/main" id="{9CA75444-7FDE-ED4B-B46A-A18B91EBD84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2514601"/>
                        <a:ext cx="392271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92310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0018">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7001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7001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0018">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0018">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00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AAB280C-2DAD-3242-9A7E-ACAB6C2B0A7D}"/>
              </a:ext>
            </a:extLst>
          </p:cNvPr>
          <p:cNvSpPr>
            <a:spLocks noGrp="1" noChangeArrowheads="1"/>
          </p:cNvSpPr>
          <p:nvPr>
            <p:ph type="title"/>
          </p:nvPr>
        </p:nvSpPr>
        <p:spPr/>
        <p:txBody>
          <a:bodyPr/>
          <a:lstStyle/>
          <a:p>
            <a:r>
              <a:rPr lang="en-US" altLang="en-CN"/>
              <a:t>Character output primitives </a:t>
            </a:r>
            <a:r>
              <a:rPr lang="en-US" altLang="en-CN" sz="1400"/>
              <a:t>(</a:t>
            </a:r>
            <a:r>
              <a:rPr lang="en-US" altLang="en-CN" sz="1600"/>
              <a:t>in the Jack OS</a:t>
            </a:r>
            <a:r>
              <a:rPr lang="en-US" altLang="en-CN" sz="1400"/>
              <a:t>)</a:t>
            </a:r>
          </a:p>
        </p:txBody>
      </p:sp>
      <p:sp>
        <p:nvSpPr>
          <p:cNvPr id="807939" name="Text Box 3">
            <a:extLst>
              <a:ext uri="{FF2B5EF4-FFF2-40B4-BE49-F238E27FC236}">
                <a16:creationId xmlns:a16="http://schemas.microsoft.com/office/drawing/2014/main" id="{9E353C74-05FA-4948-BD3C-CA94105BD386}"/>
              </a:ext>
            </a:extLst>
          </p:cNvPr>
          <p:cNvSpPr txBox="1">
            <a:spLocks noChangeArrowheads="1"/>
          </p:cNvSpPr>
          <p:nvPr/>
        </p:nvSpPr>
        <p:spPr bwMode="auto">
          <a:xfrm>
            <a:off x="2566988" y="1782763"/>
            <a:ext cx="5105400" cy="3733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printChar</a:t>
            </a:r>
            <a:r>
              <a:rPr lang="en-US" altLang="en-CN" sz="1400" b="1" u="sng">
                <a:solidFill>
                  <a:srgbClr val="000000"/>
                </a:solidFill>
                <a:latin typeface="Courier New" panose="02070309020205020404" pitchFamily="49" charset="0"/>
                <a:cs typeface="Courier New" panose="02070309020205020404" pitchFamily="49" charset="0"/>
              </a:rPr>
              <a:t>(char c)</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33796" name="Group 4">
            <a:extLst>
              <a:ext uri="{FF2B5EF4-FFF2-40B4-BE49-F238E27FC236}">
                <a16:creationId xmlns:a16="http://schemas.microsoft.com/office/drawing/2014/main" id="{C21FFAF0-69F2-E740-8620-66EF48216329}"/>
              </a:ext>
            </a:extLst>
          </p:cNvPr>
          <p:cNvGrpSpPr>
            <a:grpSpLocks/>
          </p:cNvGrpSpPr>
          <p:nvPr/>
        </p:nvGrpSpPr>
        <p:grpSpPr bwMode="auto">
          <a:xfrm>
            <a:off x="7608888" y="188913"/>
            <a:ext cx="2830512" cy="2095500"/>
            <a:chOff x="3833" y="119"/>
            <a:chExt cx="1783" cy="1320"/>
          </a:xfrm>
        </p:grpSpPr>
        <p:sp>
          <p:nvSpPr>
            <p:cNvPr id="33797" name="Text Box 5">
              <a:extLst>
                <a:ext uri="{FF2B5EF4-FFF2-40B4-BE49-F238E27FC236}">
                  <a16:creationId xmlns:a16="http://schemas.microsoft.com/office/drawing/2014/main" id="{2124CA0F-4187-3744-8A2A-A38C92332AE4}"/>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3798" name="Text Box 6">
              <a:extLst>
                <a:ext uri="{FF2B5EF4-FFF2-40B4-BE49-F238E27FC236}">
                  <a16:creationId xmlns:a16="http://schemas.microsoft.com/office/drawing/2014/main" id="{2886FED0-9D7F-CA47-94F7-13942EF715A4}"/>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3799" name="Text Box 7">
              <a:extLst>
                <a:ext uri="{FF2B5EF4-FFF2-40B4-BE49-F238E27FC236}">
                  <a16:creationId xmlns:a16="http://schemas.microsoft.com/office/drawing/2014/main" id="{3CE27D50-3661-3647-9EDA-E06C21E5BB30}"/>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3800" name="Text Box 8">
              <a:extLst>
                <a:ext uri="{FF2B5EF4-FFF2-40B4-BE49-F238E27FC236}">
                  <a16:creationId xmlns:a16="http://schemas.microsoft.com/office/drawing/2014/main" id="{D040F94C-B41D-1C48-8EAE-D99EA6922324}"/>
                </a:ext>
              </a:extLst>
            </p:cNvPr>
            <p:cNvSpPr txBox="1">
              <a:spLocks noChangeArrowheads="1"/>
            </p:cNvSpPr>
            <p:nvPr/>
          </p:nvSpPr>
          <p:spPr bwMode="auto">
            <a:xfrm>
              <a:off x="4241" y="527"/>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3801" name="Text Box 9">
              <a:extLst>
                <a:ext uri="{FF2B5EF4-FFF2-40B4-BE49-F238E27FC236}">
                  <a16:creationId xmlns:a16="http://schemas.microsoft.com/office/drawing/2014/main" id="{33ACE8AE-40DC-AF4A-B4F2-6D1EBC47964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3802" name="Text Box 10">
              <a:extLst>
                <a:ext uri="{FF2B5EF4-FFF2-40B4-BE49-F238E27FC236}">
                  <a16:creationId xmlns:a16="http://schemas.microsoft.com/office/drawing/2014/main" id="{1077D44C-8CFB-554E-99C5-8314134B56ED}"/>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3803" name="Text Box 11">
              <a:extLst>
                <a:ext uri="{FF2B5EF4-FFF2-40B4-BE49-F238E27FC236}">
                  <a16:creationId xmlns:a16="http://schemas.microsoft.com/office/drawing/2014/main" id="{46B5C170-7E07-6B46-B990-B85AB0B240C4}"/>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3804" name="Text Box 12">
              <a:extLst>
                <a:ext uri="{FF2B5EF4-FFF2-40B4-BE49-F238E27FC236}">
                  <a16:creationId xmlns:a16="http://schemas.microsoft.com/office/drawing/2014/main" id="{4B8B8527-94A2-5E45-88B8-3371093BD6D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091308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4011832-BEA7-7442-9BD7-EC5209A35B07}"/>
              </a:ext>
            </a:extLst>
          </p:cNvPr>
          <p:cNvSpPr>
            <a:spLocks noGrp="1" noChangeArrowheads="1"/>
          </p:cNvSpPr>
          <p:nvPr>
            <p:ph type="title"/>
          </p:nvPr>
        </p:nvSpPr>
        <p:spPr/>
        <p:txBody>
          <a:bodyPr/>
          <a:lstStyle/>
          <a:p>
            <a:r>
              <a:rPr lang="en-US" altLang="en-CN"/>
              <a:t>Character output</a:t>
            </a:r>
          </a:p>
        </p:txBody>
      </p:sp>
      <p:sp>
        <p:nvSpPr>
          <p:cNvPr id="34819" name="Rectangle 3">
            <a:extLst>
              <a:ext uri="{FF2B5EF4-FFF2-40B4-BE49-F238E27FC236}">
                <a16:creationId xmlns:a16="http://schemas.microsoft.com/office/drawing/2014/main" id="{A59327AC-2EE4-C84A-8DE4-D863B3D76453}"/>
              </a:ext>
            </a:extLst>
          </p:cNvPr>
          <p:cNvSpPr>
            <a:spLocks noGrp="1" noChangeArrowheads="1"/>
          </p:cNvSpPr>
          <p:nvPr>
            <p:ph type="body" idx="1"/>
          </p:nvPr>
        </p:nvSpPr>
        <p:spPr>
          <a:xfrm>
            <a:off x="1752600" y="981075"/>
            <a:ext cx="8915400" cy="2362200"/>
          </a:xfrm>
        </p:spPr>
        <p:txBody>
          <a:bodyPr/>
          <a:lstStyle/>
          <a:p>
            <a:r>
              <a:rPr lang="en-US" altLang="en-CN" sz="1800"/>
              <a:t>Given display: a physical screen, say 256 rows by 512 columns</a:t>
            </a:r>
          </a:p>
          <a:p>
            <a:r>
              <a:rPr lang="en-US" altLang="en-CN" sz="1800"/>
              <a:t>We can allocate an 11 by 8 grid for each character</a:t>
            </a:r>
          </a:p>
          <a:p>
            <a:r>
              <a:rPr lang="en-US" altLang="en-CN" sz="1800"/>
              <a:t>Hence, our output package should manage a 23 lines by 64 characters screen</a:t>
            </a:r>
          </a:p>
          <a:p>
            <a:r>
              <a:rPr lang="en-US" altLang="en-CN" sz="1800"/>
              <a:t>Font: each displayable character must have an agreed-upon  bitmap</a:t>
            </a:r>
          </a:p>
          <a:p>
            <a:r>
              <a:rPr lang="en-US" altLang="en-CN" sz="1800"/>
              <a:t>In addition, we have to manage a “cursor”.</a:t>
            </a:r>
          </a:p>
        </p:txBody>
      </p:sp>
      <p:pic>
        <p:nvPicPr>
          <p:cNvPr id="34820" name="Picture 4" descr="Bouquet">
            <a:extLst>
              <a:ext uri="{FF2B5EF4-FFF2-40B4-BE49-F238E27FC236}">
                <a16:creationId xmlns:a16="http://schemas.microsoft.com/office/drawing/2014/main" id="{C1DEE91B-C482-594F-B35F-40AF02A7F6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429001"/>
            <a:ext cx="2514600" cy="2733675"/>
          </a:xfrm>
          <a:prstGeom prst="rect">
            <a:avLst/>
          </a:prstGeom>
          <a:noFill/>
          <a:ln>
            <a:noFill/>
          </a:ln>
          <a:effectLst/>
          <a:extLst>
            <a:ext uri="{909E8E84-426E-40DD-AFC4-6F175D3DCCD1}">
              <a14:hiddenFill xmlns:a14="http://schemas.microsoft.com/office/drawing/2010/main">
                <a:blipFill dpi="0" rotWithShape="0">
                  <a:blip r:embed="rId4"/>
                  <a:srcRect l="38281" t="30208" r="36719" b="40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17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B28A60F5-4E84-D142-BFCA-39C674DB3970}"/>
              </a:ext>
            </a:extLst>
          </p:cNvPr>
          <p:cNvSpPr txBox="1">
            <a:spLocks noChangeArrowheads="1"/>
          </p:cNvSpPr>
          <p:nvPr/>
        </p:nvSpPr>
        <p:spPr bwMode="auto">
          <a:xfrm>
            <a:off x="1774826" y="762001"/>
            <a:ext cx="7273925" cy="360362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Output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static Array charMaps;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initMap()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 = Array.new(127);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Assign a bitmap for each character</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Output.create(32,0,0,0,0,0,0,0,0,0,0,0);          // space</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Output.create(33,12,30,30,30,12,12,0,12,12,0,0);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Output.create(34,54,54,20,0,0,0,0,0,0,0,0);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Output.create(35,0,18,18,63,18,18,63,18,18,0,0);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Output.create(48,12,30,51,51,51,51,51,30,12,0,0); // 0</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Output.create(49,12,14,15,12,12,12,12,12,63,0,0); // 1</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Output.create(50,30,51,48,24,12,6,3,51,63,0,0);   // 2</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Output.create(65,0,0,0,0,0,0,0,0,0,0,0);          // A ** TO BE FILLED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Output.create(66,31,51,51,51,31,51,51,51,31,0,0); // B</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Output.create(67,28,54,35,3,3,3,35,54,28,0,0);    // C</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p>
        </p:txBody>
      </p:sp>
      <p:sp>
        <p:nvSpPr>
          <p:cNvPr id="35843" name="Rectangle 3">
            <a:extLst>
              <a:ext uri="{FF2B5EF4-FFF2-40B4-BE49-F238E27FC236}">
                <a16:creationId xmlns:a16="http://schemas.microsoft.com/office/drawing/2014/main" id="{28C5092A-44A2-E24D-BE42-1F26410C616C}"/>
              </a:ext>
            </a:extLst>
          </p:cNvPr>
          <p:cNvSpPr>
            <a:spLocks noGrp="1" noChangeArrowheads="1"/>
          </p:cNvSpPr>
          <p:nvPr>
            <p:ph type="title"/>
          </p:nvPr>
        </p:nvSpPr>
        <p:spPr>
          <a:noFill/>
        </p:spPr>
        <p:txBody>
          <a:bodyPr/>
          <a:lstStyle/>
          <a:p>
            <a:r>
              <a:rPr lang="en-US" altLang="en-CN"/>
              <a:t>Font implementation </a:t>
            </a:r>
            <a:r>
              <a:rPr lang="en-US" altLang="en-CN" sz="1400"/>
              <a:t>(</a:t>
            </a:r>
            <a:r>
              <a:rPr lang="en-US" altLang="en-CN" sz="1600"/>
              <a:t>in the Jack OS</a:t>
            </a:r>
            <a:r>
              <a:rPr lang="en-US" altLang="en-CN" sz="1400"/>
              <a:t>)</a:t>
            </a:r>
          </a:p>
        </p:txBody>
      </p:sp>
      <p:sp>
        <p:nvSpPr>
          <p:cNvPr id="35844" name="Text Box 4">
            <a:extLst>
              <a:ext uri="{FF2B5EF4-FFF2-40B4-BE49-F238E27FC236}">
                <a16:creationId xmlns:a16="http://schemas.microsoft.com/office/drawing/2014/main" id="{0A59542A-46CE-EF4B-89E2-E84B9192D8EA}"/>
              </a:ext>
            </a:extLst>
          </p:cNvPr>
          <p:cNvSpPr txBox="1">
            <a:spLocks noChangeArrowheads="1"/>
          </p:cNvSpPr>
          <p:nvPr/>
        </p:nvSpPr>
        <p:spPr bwMode="auto">
          <a:xfrm>
            <a:off x="4727576" y="3933825"/>
            <a:ext cx="5472113" cy="25209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Creates a character map array</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create(int index, int a, int b, int c, int d, int e,</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int f, int g, int h, int i, int j, int k)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 = Array.new(11);</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charMaps[index] = map;</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map[0] = a;</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 = b;</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map[2] = c;</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map[10] = k;</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 } </a:t>
            </a:r>
          </a:p>
        </p:txBody>
      </p:sp>
    </p:spTree>
    <p:extLst>
      <p:ext uri="{BB962C8B-B14F-4D97-AF65-F5344CB8AC3E}">
        <p14:creationId xmlns:p14="http://schemas.microsoft.com/office/powerpoint/2010/main" val="3744308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9B758C7-0236-8B49-BB6C-F55E82C2A5A6}"/>
              </a:ext>
            </a:extLst>
          </p:cNvPr>
          <p:cNvSpPr>
            <a:spLocks noGrp="1" noChangeArrowheads="1"/>
          </p:cNvSpPr>
          <p:nvPr>
            <p:ph type="title"/>
          </p:nvPr>
        </p:nvSpPr>
        <p:spPr/>
        <p:txBody>
          <a:bodyPr/>
          <a:lstStyle/>
          <a:p>
            <a:r>
              <a:rPr lang="en-US" altLang="en-CN"/>
              <a:t>Keyboard primitives </a:t>
            </a:r>
            <a:r>
              <a:rPr lang="en-US" altLang="en-CN" sz="1400"/>
              <a:t>(</a:t>
            </a:r>
            <a:r>
              <a:rPr lang="en-US" altLang="en-CN" sz="1600"/>
              <a:t>in the Jack OS</a:t>
            </a:r>
            <a:r>
              <a:rPr lang="en-US" altLang="en-CN" sz="1400"/>
              <a:t>)</a:t>
            </a:r>
          </a:p>
        </p:txBody>
      </p:sp>
      <p:sp>
        <p:nvSpPr>
          <p:cNvPr id="814083" name="Text Box 3">
            <a:extLst>
              <a:ext uri="{FF2B5EF4-FFF2-40B4-BE49-F238E27FC236}">
                <a16:creationId xmlns:a16="http://schemas.microsoft.com/office/drawing/2014/main" id="{4A863F5E-F884-244E-A1F6-3A166057C1AF}"/>
              </a:ext>
            </a:extLst>
          </p:cNvPr>
          <p:cNvSpPr txBox="1">
            <a:spLocks noChangeArrowheads="1"/>
          </p:cNvSpPr>
          <p:nvPr/>
        </p:nvSpPr>
        <p:spPr bwMode="auto">
          <a:xfrm>
            <a:off x="2927350" y="2133600"/>
            <a:ext cx="5715000" cy="2743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keyPressed</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readChar</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String </a:t>
            </a:r>
            <a:r>
              <a:rPr lang="en-US" altLang="en-CN" sz="1400" b="1" u="sng">
                <a:solidFill>
                  <a:srgbClr val="990000"/>
                </a:solidFill>
                <a:latin typeface="Courier New" panose="02070309020205020404" pitchFamily="49" charset="0"/>
                <a:cs typeface="Courier New" panose="02070309020205020404" pitchFamily="49" charset="0"/>
              </a:rPr>
              <a:t>readLine</a:t>
            </a:r>
            <a:r>
              <a:rPr lang="en-US" altLang="en-CN" sz="1400" b="1" u="sng">
                <a:solidFill>
                  <a:srgbClr val="000000"/>
                </a:solidFill>
                <a:latin typeface="Courier New" panose="02070309020205020404" pitchFamily="49" charset="0"/>
                <a:cs typeface="Courier New" panose="02070309020205020404" pitchFamily="49" charset="0"/>
              </a:rPr>
              <a:t>(String message)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36868" name="Group 4">
            <a:extLst>
              <a:ext uri="{FF2B5EF4-FFF2-40B4-BE49-F238E27FC236}">
                <a16:creationId xmlns:a16="http://schemas.microsoft.com/office/drawing/2014/main" id="{0A895B9F-2DD4-6446-9848-17E8C3271D9A}"/>
              </a:ext>
            </a:extLst>
          </p:cNvPr>
          <p:cNvGrpSpPr>
            <a:grpSpLocks/>
          </p:cNvGrpSpPr>
          <p:nvPr/>
        </p:nvGrpSpPr>
        <p:grpSpPr bwMode="auto">
          <a:xfrm>
            <a:off x="7608888" y="188913"/>
            <a:ext cx="2830512" cy="2095500"/>
            <a:chOff x="3833" y="119"/>
            <a:chExt cx="1783" cy="1320"/>
          </a:xfrm>
        </p:grpSpPr>
        <p:sp>
          <p:nvSpPr>
            <p:cNvPr id="36869" name="Text Box 5">
              <a:extLst>
                <a:ext uri="{FF2B5EF4-FFF2-40B4-BE49-F238E27FC236}">
                  <a16:creationId xmlns:a16="http://schemas.microsoft.com/office/drawing/2014/main" id="{06277521-504C-104F-812A-A4699557CC8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6870" name="Text Box 6">
              <a:extLst>
                <a:ext uri="{FF2B5EF4-FFF2-40B4-BE49-F238E27FC236}">
                  <a16:creationId xmlns:a16="http://schemas.microsoft.com/office/drawing/2014/main" id="{2BE74020-F069-364F-A980-70EF9141D5D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6871" name="Text Box 7">
              <a:extLst>
                <a:ext uri="{FF2B5EF4-FFF2-40B4-BE49-F238E27FC236}">
                  <a16:creationId xmlns:a16="http://schemas.microsoft.com/office/drawing/2014/main" id="{1B12116A-581C-A049-94D1-CAC56BC66C46}"/>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6872" name="Text Box 8">
              <a:extLst>
                <a:ext uri="{FF2B5EF4-FFF2-40B4-BE49-F238E27FC236}">
                  <a16:creationId xmlns:a16="http://schemas.microsoft.com/office/drawing/2014/main" id="{76DD025F-BDA4-A847-88FB-C62A35950EDE}"/>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6873" name="Text Box 9">
              <a:extLst>
                <a:ext uri="{FF2B5EF4-FFF2-40B4-BE49-F238E27FC236}">
                  <a16:creationId xmlns:a16="http://schemas.microsoft.com/office/drawing/2014/main" id="{04CF3589-CE85-454C-B187-B90A2494A6C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6874" name="Text Box 10">
              <a:extLst>
                <a:ext uri="{FF2B5EF4-FFF2-40B4-BE49-F238E27FC236}">
                  <a16:creationId xmlns:a16="http://schemas.microsoft.com/office/drawing/2014/main" id="{07907067-C8B3-994A-8993-74A9C1535667}"/>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6875" name="Text Box 11">
              <a:extLst>
                <a:ext uri="{FF2B5EF4-FFF2-40B4-BE49-F238E27FC236}">
                  <a16:creationId xmlns:a16="http://schemas.microsoft.com/office/drawing/2014/main" id="{763A9582-BE78-724D-8CB8-0B908CF2C848}"/>
                </a:ext>
              </a:extLst>
            </p:cNvPr>
            <p:cNvSpPr txBox="1">
              <a:spLocks noChangeArrowheads="1"/>
            </p:cNvSpPr>
            <p:nvPr/>
          </p:nvSpPr>
          <p:spPr bwMode="auto">
            <a:xfrm>
              <a:off x="4649" y="93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6876" name="Text Box 12">
              <a:extLst>
                <a:ext uri="{FF2B5EF4-FFF2-40B4-BE49-F238E27FC236}">
                  <a16:creationId xmlns:a16="http://schemas.microsoft.com/office/drawing/2014/main" id="{FE6A316D-A86C-6146-B121-15C3E200D2F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43764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465B9F-95F9-214B-9D71-B284DF03E6EE}"/>
              </a:ext>
            </a:extLst>
          </p:cNvPr>
          <p:cNvSpPr>
            <a:spLocks noGrp="1" noChangeArrowheads="1"/>
          </p:cNvSpPr>
          <p:nvPr>
            <p:ph type="title"/>
          </p:nvPr>
        </p:nvSpPr>
        <p:spPr/>
        <p:txBody>
          <a:bodyPr/>
          <a:lstStyle/>
          <a:p>
            <a:r>
              <a:rPr lang="en-US" altLang="en-CN"/>
              <a:t>Keyboard input</a:t>
            </a:r>
          </a:p>
        </p:txBody>
      </p:sp>
      <p:pic>
        <p:nvPicPr>
          <p:cNvPr id="816131" name="Picture 3" descr="Bouquet">
            <a:extLst>
              <a:ext uri="{FF2B5EF4-FFF2-40B4-BE49-F238E27FC236}">
                <a16:creationId xmlns:a16="http://schemas.microsoft.com/office/drawing/2014/main" id="{C412336D-2B91-FB44-B2B7-E757BB6CE1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990601"/>
            <a:ext cx="5562600" cy="2157413"/>
          </a:xfrm>
          <a:prstGeom prst="rect">
            <a:avLst/>
          </a:prstGeom>
          <a:noFill/>
          <a:ln>
            <a:noFill/>
          </a:ln>
          <a:effectLst/>
          <a:extLst>
            <a:ext uri="{909E8E84-426E-40DD-AFC4-6F175D3DCCD1}">
              <a14:hiddenFill xmlns:a14="http://schemas.microsoft.com/office/drawing/2010/main">
                <a:blipFill dpi="0" rotWithShape="0">
                  <a:blip r:embed="rId4"/>
                  <a:srcRect l="30469" t="48387" r="31250"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6132" name="Rectangle 4">
            <a:extLst>
              <a:ext uri="{FF2B5EF4-FFF2-40B4-BE49-F238E27FC236}">
                <a16:creationId xmlns:a16="http://schemas.microsoft.com/office/drawing/2014/main" id="{DACA9980-994D-8646-A558-BED342F8977F}"/>
              </a:ext>
            </a:extLst>
          </p:cNvPr>
          <p:cNvSpPr>
            <a:spLocks noGrp="1" noChangeArrowheads="1"/>
          </p:cNvSpPr>
          <p:nvPr>
            <p:ph type="body" idx="1"/>
          </p:nvPr>
        </p:nvSpPr>
        <p:spPr>
          <a:xfrm>
            <a:off x="2135188" y="3716338"/>
            <a:ext cx="7720012" cy="2362200"/>
          </a:xfrm>
          <a:noFill/>
        </p:spPr>
        <p:txBody>
          <a:bodyPr/>
          <a:lstStyle/>
          <a:p>
            <a:r>
              <a:rPr lang="en-US" altLang="en-CN" sz="1800"/>
              <a:t>If the RAM address of the keyboard’s memory map is known,</a:t>
            </a:r>
            <a:br>
              <a:rPr lang="en-US" altLang="en-CN" sz="1800"/>
            </a:br>
            <a:r>
              <a:rPr lang="en-US" altLang="en-CN" sz="1800"/>
              <a:t>the above logic can be implemented using a peek function</a:t>
            </a:r>
          </a:p>
          <a:p>
            <a:r>
              <a:rPr lang="en-US" altLang="en-CN" sz="1800"/>
              <a:t>Problem I: the elapsed time between a “key press” and key release” events is unpredictable</a:t>
            </a:r>
          </a:p>
          <a:p>
            <a:r>
              <a:rPr lang="en-US" altLang="en-CN" sz="1800"/>
              <a:t>Problem II: when pressing a key, the user should get some visible feedback (cursor, echo, ...).</a:t>
            </a:r>
            <a:endParaRPr lang="en-US" altLang="en-CN" sz="1800" u="sng"/>
          </a:p>
        </p:txBody>
      </p:sp>
    </p:spTree>
    <p:extLst>
      <p:ext uri="{BB962C8B-B14F-4D97-AF65-F5344CB8AC3E}">
        <p14:creationId xmlns:p14="http://schemas.microsoft.com/office/powerpoint/2010/main" val="779475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6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61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61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6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2"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2" name="Picture 1">
            <a:hlinkClick r:id="rId3"/>
            <a:extLst>
              <a:ext uri="{FF2B5EF4-FFF2-40B4-BE49-F238E27FC236}">
                <a16:creationId xmlns:a16="http://schemas.microsoft.com/office/drawing/2014/main" id="{B727E8D2-1F24-C049-8813-085625EEFCB9}"/>
              </a:ext>
            </a:extLst>
          </p:cNvPr>
          <p:cNvPicPr>
            <a:picLocks noChangeAspect="1"/>
          </p:cNvPicPr>
          <p:nvPr/>
        </p:nvPicPr>
        <p:blipFill>
          <a:blip r:embed="rId4"/>
          <a:stretch>
            <a:fillRect/>
          </a:stretch>
        </p:blipFill>
        <p:spPr>
          <a:xfrm>
            <a:off x="1786183" y="763004"/>
            <a:ext cx="8619634" cy="5331991"/>
          </a:xfrm>
          <a:prstGeom prst="rect">
            <a:avLst/>
          </a:prstGeom>
        </p:spPr>
      </p:pic>
    </p:spTree>
    <p:extLst>
      <p:ext uri="{BB962C8B-B14F-4D97-AF65-F5344CB8AC3E}">
        <p14:creationId xmlns:p14="http://schemas.microsoft.com/office/powerpoint/2010/main" val="138888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3" name="Picture 2">
            <a:hlinkClick r:id="rId3"/>
            <a:extLst>
              <a:ext uri="{FF2B5EF4-FFF2-40B4-BE49-F238E27FC236}">
                <a16:creationId xmlns:a16="http://schemas.microsoft.com/office/drawing/2014/main" id="{3E738530-45DF-3E4C-B090-FB9ED5C91CFF}"/>
              </a:ext>
            </a:extLst>
          </p:cNvPr>
          <p:cNvPicPr>
            <a:picLocks noChangeAspect="1"/>
          </p:cNvPicPr>
          <p:nvPr/>
        </p:nvPicPr>
        <p:blipFill>
          <a:blip r:embed="rId4"/>
          <a:stretch>
            <a:fillRect/>
          </a:stretch>
        </p:blipFill>
        <p:spPr>
          <a:xfrm>
            <a:off x="2801815" y="958645"/>
            <a:ext cx="6137685" cy="4668432"/>
          </a:xfrm>
          <a:prstGeom prst="rect">
            <a:avLst/>
          </a:prstGeom>
        </p:spPr>
      </p:pic>
      <p:sp>
        <p:nvSpPr>
          <p:cNvPr id="4" name="TextBox 3">
            <a:extLst>
              <a:ext uri="{FF2B5EF4-FFF2-40B4-BE49-F238E27FC236}">
                <a16:creationId xmlns:a16="http://schemas.microsoft.com/office/drawing/2014/main" id="{6B315B9E-F7FF-3944-8549-2BE53BDFFE12}"/>
              </a:ext>
            </a:extLst>
          </p:cNvPr>
          <p:cNvSpPr txBox="1"/>
          <p:nvPr/>
        </p:nvSpPr>
        <p:spPr>
          <a:xfrm>
            <a:off x="3341077" y="5779477"/>
            <a:ext cx="4517583"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/6MJUGVFAXKg?t=114</a:t>
            </a:r>
            <a:endParaRPr lang="en-TW" dirty="0"/>
          </a:p>
        </p:txBody>
      </p:sp>
    </p:spTree>
    <p:extLst>
      <p:ext uri="{BB962C8B-B14F-4D97-AF65-F5344CB8AC3E}">
        <p14:creationId xmlns:p14="http://schemas.microsoft.com/office/powerpoint/2010/main" val="3730744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A Lattice-based Framework to analyze code</a:t>
            </a:r>
          </a:p>
        </p:txBody>
      </p:sp>
      <p:pic>
        <p:nvPicPr>
          <p:cNvPr id="2" name="Picture 1">
            <a:extLst>
              <a:ext uri="{FF2B5EF4-FFF2-40B4-BE49-F238E27FC236}">
                <a16:creationId xmlns:a16="http://schemas.microsoft.com/office/drawing/2014/main" id="{949DEF16-D5FE-3647-B95B-84CFFF0DF621}"/>
              </a:ext>
            </a:extLst>
          </p:cNvPr>
          <p:cNvPicPr>
            <a:picLocks noChangeAspect="1"/>
          </p:cNvPicPr>
          <p:nvPr/>
        </p:nvPicPr>
        <p:blipFill>
          <a:blip r:embed="rId3"/>
          <a:stretch>
            <a:fillRect/>
          </a:stretch>
        </p:blipFill>
        <p:spPr>
          <a:xfrm>
            <a:off x="500742" y="964747"/>
            <a:ext cx="6816745" cy="5196568"/>
          </a:xfrm>
          <a:prstGeom prst="rect">
            <a:avLst/>
          </a:prstGeom>
        </p:spPr>
      </p:pic>
      <p:pic>
        <p:nvPicPr>
          <p:cNvPr id="4" name="Picture 3">
            <a:hlinkClick r:id="rId4"/>
            <a:extLst>
              <a:ext uri="{FF2B5EF4-FFF2-40B4-BE49-F238E27FC236}">
                <a16:creationId xmlns:a16="http://schemas.microsoft.com/office/drawing/2014/main" id="{A13674CD-010D-3446-A1C9-C809ABDB8CC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17487" y="3175826"/>
            <a:ext cx="4376057" cy="2893039"/>
          </a:xfrm>
          <a:prstGeom prst="rect">
            <a:avLst/>
          </a:prstGeom>
        </p:spPr>
      </p:pic>
      <p:pic>
        <p:nvPicPr>
          <p:cNvPr id="5" name="Picture 4">
            <a:hlinkClick r:id="rId6"/>
            <a:extLst>
              <a:ext uri="{FF2B5EF4-FFF2-40B4-BE49-F238E27FC236}">
                <a16:creationId xmlns:a16="http://schemas.microsoft.com/office/drawing/2014/main" id="{F6CB2B08-14F5-4446-A9AB-612DE875C68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67548" y="677621"/>
            <a:ext cx="3675934" cy="2430183"/>
          </a:xfrm>
          <a:prstGeom prst="rect">
            <a:avLst/>
          </a:prstGeom>
        </p:spPr>
      </p:pic>
    </p:spTree>
    <p:extLst>
      <p:ext uri="{BB962C8B-B14F-4D97-AF65-F5344CB8AC3E}">
        <p14:creationId xmlns:p14="http://schemas.microsoft.com/office/powerpoint/2010/main" val="194049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15E12F8C-CAA2-D14F-BD3E-50C9FF90671A}"/>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Output.printString</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(sum </a:t>
            </a:r>
            <a:r>
              <a:rPr lang="en-US" altLang="en-CN" sz="1400" b="1">
                <a:solidFill>
                  <a:srgbClr val="000099"/>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Output.println</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5123" name="Rectangle 3">
            <a:extLst>
              <a:ext uri="{FF2B5EF4-FFF2-40B4-BE49-F238E27FC236}">
                <a16:creationId xmlns:a16="http://schemas.microsoft.com/office/drawing/2014/main" id="{C024DC7C-81E9-4C46-B7D3-21DA8F6DB147}"/>
              </a:ext>
            </a:extLst>
          </p:cNvPr>
          <p:cNvSpPr>
            <a:spLocks noGrp="1" noChangeArrowheads="1"/>
          </p:cNvSpPr>
          <p:nvPr>
            <p:ph type="title"/>
          </p:nvPr>
        </p:nvSpPr>
        <p:spPr>
          <a:noFill/>
        </p:spPr>
        <p:txBody>
          <a:bodyPr/>
          <a:lstStyle/>
          <a:p>
            <a:r>
              <a:rPr lang="en-US" altLang="en-CN"/>
              <a:t>Jack revisited</a:t>
            </a:r>
          </a:p>
        </p:txBody>
      </p:sp>
    </p:spTree>
    <p:extLst>
      <p:ext uri="{BB962C8B-B14F-4D97-AF65-F5344CB8AC3E}">
        <p14:creationId xmlns:p14="http://schemas.microsoft.com/office/powerpoint/2010/main" val="2547928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81429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pPr algn="ctr"/>
            <a:r>
              <a:rPr lang="en-US" altLang="en-CN" dirty="0"/>
              <a:t>An Operating System based on Causal Structures of Events</a:t>
            </a:r>
          </a:p>
        </p:txBody>
      </p:sp>
      <p:pic>
        <p:nvPicPr>
          <p:cNvPr id="2" name="Picture 1">
            <a:hlinkClick r:id="rId3"/>
            <a:extLst>
              <a:ext uri="{FF2B5EF4-FFF2-40B4-BE49-F238E27FC236}">
                <a16:creationId xmlns:a16="http://schemas.microsoft.com/office/drawing/2014/main" id="{0872DDD8-EC0B-2E4B-B379-9CCF080B6128}"/>
              </a:ext>
            </a:extLst>
          </p:cNvPr>
          <p:cNvPicPr>
            <a:picLocks noChangeAspect="1"/>
          </p:cNvPicPr>
          <p:nvPr/>
        </p:nvPicPr>
        <p:blipFill>
          <a:blip r:embed="rId4"/>
          <a:stretch>
            <a:fillRect/>
          </a:stretch>
        </p:blipFill>
        <p:spPr>
          <a:xfrm>
            <a:off x="1935125" y="787444"/>
            <a:ext cx="7796286" cy="5283112"/>
          </a:xfrm>
          <a:prstGeom prst="rect">
            <a:avLst/>
          </a:prstGeom>
        </p:spPr>
      </p:pic>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19186" cy="369332"/>
          </a:xfrm>
          <a:prstGeom prst="rect">
            <a:avLst/>
          </a:prstGeom>
          <a:noFill/>
        </p:spPr>
        <p:txBody>
          <a:bodyPr wrap="none" rtlCol="0">
            <a:spAutoFit/>
          </a:bodyPr>
          <a:lstStyle/>
          <a:p>
            <a:r>
              <a:rPr lang="en-US" dirty="0"/>
              <a:t>https://</a:t>
            </a:r>
            <a:r>
              <a:rPr lang="en-US" dirty="0" err="1"/>
              <a:t>youtu.be</a:t>
            </a:r>
            <a:r>
              <a:rPr lang="en-US" dirty="0"/>
              <a:t>/hAWyex1GKRU?t=778</a:t>
            </a:r>
            <a:endParaRPr lang="en-TW" dirty="0"/>
          </a:p>
        </p:txBody>
      </p:sp>
      <p:pic>
        <p:nvPicPr>
          <p:cNvPr id="5" name="Picture 4">
            <a:hlinkClick r:id="rId5"/>
            <a:extLst>
              <a:ext uri="{FF2B5EF4-FFF2-40B4-BE49-F238E27FC236}">
                <a16:creationId xmlns:a16="http://schemas.microsoft.com/office/drawing/2014/main" id="{86343A04-0F7F-DC4F-9964-EC95081C44DE}"/>
              </a:ext>
            </a:extLst>
          </p:cNvPr>
          <p:cNvPicPr>
            <a:picLocks noChangeAspect="1"/>
          </p:cNvPicPr>
          <p:nvPr/>
        </p:nvPicPr>
        <p:blipFill>
          <a:blip r:embed="rId6"/>
          <a:stretch>
            <a:fillRect/>
          </a:stretch>
        </p:blipFill>
        <p:spPr>
          <a:xfrm>
            <a:off x="489097" y="3113244"/>
            <a:ext cx="4249017" cy="2415685"/>
          </a:xfrm>
          <a:prstGeom prst="rect">
            <a:avLst/>
          </a:prstGeom>
        </p:spPr>
      </p:pic>
      <p:pic>
        <p:nvPicPr>
          <p:cNvPr id="6" name="Picture 5">
            <a:hlinkClick r:id="rId7"/>
            <a:extLst>
              <a:ext uri="{FF2B5EF4-FFF2-40B4-BE49-F238E27FC236}">
                <a16:creationId xmlns:a16="http://schemas.microsoft.com/office/drawing/2014/main" id="{9650EC5B-10EA-B546-A985-DA7143C0B1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5593" y="3806455"/>
            <a:ext cx="3169962" cy="1817533"/>
          </a:xfrm>
          <a:prstGeom prst="rect">
            <a:avLst/>
          </a:prstGeom>
        </p:spPr>
      </p:pic>
    </p:spTree>
    <p:extLst>
      <p:ext uri="{BB962C8B-B14F-4D97-AF65-F5344CB8AC3E}">
        <p14:creationId xmlns:p14="http://schemas.microsoft.com/office/powerpoint/2010/main" val="156342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Computational Laws and Consciousness</a:t>
            </a:r>
          </a:p>
        </p:txBody>
      </p:sp>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75291" cy="369332"/>
          </a:xfrm>
          <a:prstGeom prst="rect">
            <a:avLst/>
          </a:prstGeom>
          <a:noFill/>
        </p:spPr>
        <p:txBody>
          <a:bodyPr wrap="none" rtlCol="0">
            <a:spAutoFit/>
          </a:bodyPr>
          <a:lstStyle/>
          <a:p>
            <a:r>
              <a:rPr lang="en-US" dirty="0"/>
              <a:t>https://</a:t>
            </a:r>
            <a:r>
              <a:rPr lang="en-US" dirty="0" err="1"/>
              <a:t>youtu.be</a:t>
            </a:r>
            <a:r>
              <a:rPr lang="en-US" dirty="0"/>
              <a:t>/3WXTX0IUaOg?t=136</a:t>
            </a:r>
            <a:endParaRPr lang="en-TW" dirty="0"/>
          </a:p>
        </p:txBody>
      </p:sp>
      <p:pic>
        <p:nvPicPr>
          <p:cNvPr id="3" name="Picture 2">
            <a:hlinkClick r:id="rId3"/>
            <a:extLst>
              <a:ext uri="{FF2B5EF4-FFF2-40B4-BE49-F238E27FC236}">
                <a16:creationId xmlns:a16="http://schemas.microsoft.com/office/drawing/2014/main" id="{C4B9E7FD-44A0-4144-B9FE-51AA8B1D8CAB}"/>
              </a:ext>
            </a:extLst>
          </p:cNvPr>
          <p:cNvPicPr>
            <a:picLocks noChangeAspect="1"/>
          </p:cNvPicPr>
          <p:nvPr/>
        </p:nvPicPr>
        <p:blipFill>
          <a:blip r:embed="rId4"/>
          <a:stretch>
            <a:fillRect/>
          </a:stretch>
        </p:blipFill>
        <p:spPr>
          <a:xfrm>
            <a:off x="2868070" y="1059402"/>
            <a:ext cx="6354259" cy="4320671"/>
          </a:xfrm>
          <a:prstGeom prst="rect">
            <a:avLst/>
          </a:prstGeom>
        </p:spPr>
      </p:pic>
      <p:pic>
        <p:nvPicPr>
          <p:cNvPr id="7" name="Picture 6">
            <a:extLst>
              <a:ext uri="{FF2B5EF4-FFF2-40B4-BE49-F238E27FC236}">
                <a16:creationId xmlns:a16="http://schemas.microsoft.com/office/drawing/2014/main" id="{9A91F307-6837-6540-99E9-22D6BF772BE2}"/>
              </a:ext>
            </a:extLst>
          </p:cNvPr>
          <p:cNvPicPr>
            <a:picLocks noChangeAspect="1"/>
          </p:cNvPicPr>
          <p:nvPr/>
        </p:nvPicPr>
        <p:blipFill>
          <a:blip r:embed="rId5"/>
          <a:stretch>
            <a:fillRect/>
          </a:stretch>
        </p:blipFill>
        <p:spPr>
          <a:xfrm>
            <a:off x="123000" y="1059402"/>
            <a:ext cx="2641465" cy="3730312"/>
          </a:xfrm>
          <a:prstGeom prst="rect">
            <a:avLst/>
          </a:prstGeom>
        </p:spPr>
      </p:pic>
    </p:spTree>
    <p:extLst>
      <p:ext uri="{BB962C8B-B14F-4D97-AF65-F5344CB8AC3E}">
        <p14:creationId xmlns:p14="http://schemas.microsoft.com/office/powerpoint/2010/main" val="4149238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169" y="2434303"/>
            <a:ext cx="7210105" cy="3392991"/>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188" y="1853564"/>
            <a:ext cx="2883696" cy="4554469"/>
          </a:xfrm>
          <a:prstGeom prst="rect">
            <a:avLst/>
          </a:prstGeom>
        </p:spPr>
      </p:pic>
    </p:spTree>
    <p:extLst>
      <p:ext uri="{BB962C8B-B14F-4D97-AF65-F5344CB8AC3E}">
        <p14:creationId xmlns:p14="http://schemas.microsoft.com/office/powerpoint/2010/main" val="3475978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8271976" y="5733888"/>
            <a:ext cx="2808782" cy="307777"/>
          </a:xfrm>
          <a:prstGeom prst="rect">
            <a:avLst/>
          </a:prstGeom>
          <a:noFill/>
        </p:spPr>
        <p:txBody>
          <a:bodyPr wrap="none" rtlCol="0">
            <a:spAutoFit/>
          </a:bodyPr>
          <a:lstStyle/>
          <a:p>
            <a:r>
              <a:rPr lang="en-US" sz="1400" b="1" dirty="0"/>
              <a:t>Saunders Mac Lane</a:t>
            </a:r>
            <a:r>
              <a:rPr lang="en-US" sz="1400" dirty="0"/>
              <a:t> (</a:t>
            </a:r>
            <a:r>
              <a:rPr lang="en-US" sz="1400" dirty="0">
                <a:hlinkClick r:id="rId2"/>
              </a:rPr>
              <a:t>Wikipedia</a:t>
            </a:r>
            <a:r>
              <a:rPr lang="en-US" sz="140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8020053" y="1301262"/>
            <a:ext cx="3135619" cy="4432625"/>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572153" y="1111673"/>
            <a:ext cx="3599796" cy="5414328"/>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4423872" y="1479735"/>
            <a:ext cx="3248761" cy="4524315"/>
          </a:xfrm>
          <a:prstGeom prst="rect">
            <a:avLst/>
          </a:prstGeom>
          <a:noFill/>
        </p:spPr>
        <p:txBody>
          <a:bodyPr wrap="square" rtlCol="0">
            <a:spAutoFit/>
          </a:bodyPr>
          <a:lstStyle/>
          <a:p>
            <a:pPr marL="457189" indent="-457189">
              <a:buFont typeface="+mj-lt"/>
              <a:buAutoNum type="arabicPeriod"/>
            </a:pPr>
            <a:r>
              <a:rPr lang="en-US" sz="1600" dirty="0"/>
              <a:t>Categories, Functors and Natural Transformation. </a:t>
            </a:r>
          </a:p>
          <a:p>
            <a:pPr marL="457189" indent="-457189">
              <a:buFont typeface="+mj-lt"/>
              <a:buAutoNum type="arabicPeriod"/>
            </a:pPr>
            <a:r>
              <a:rPr lang="en-US" sz="1600" dirty="0"/>
              <a:t>Constructions on Categories. </a:t>
            </a:r>
          </a:p>
          <a:p>
            <a:pPr marL="457189" indent="-457189">
              <a:buFont typeface="+mj-lt"/>
              <a:buAutoNum type="arabicPeriod"/>
            </a:pPr>
            <a:r>
              <a:rPr lang="en-US" sz="1600" b="1" dirty="0">
                <a:solidFill>
                  <a:srgbClr val="FF0000"/>
                </a:solidFill>
              </a:rPr>
              <a:t>Universals</a:t>
            </a:r>
            <a:r>
              <a:rPr lang="en-US" sz="1600" dirty="0"/>
              <a:t> and Limits. </a:t>
            </a:r>
          </a:p>
          <a:p>
            <a:pPr marL="457189" indent="-457189">
              <a:buFont typeface="+mj-lt"/>
              <a:buAutoNum type="arabicPeriod"/>
            </a:pPr>
            <a:r>
              <a:rPr lang="en-US" sz="1600" dirty="0"/>
              <a:t>Adjoints. </a:t>
            </a:r>
          </a:p>
          <a:p>
            <a:pPr marL="457189" indent="-457189">
              <a:buFont typeface="+mj-lt"/>
              <a:buAutoNum type="arabicPeriod"/>
            </a:pPr>
            <a:r>
              <a:rPr lang="en-US" sz="1600" dirty="0"/>
              <a:t>Limits. </a:t>
            </a:r>
          </a:p>
          <a:p>
            <a:pPr marL="457189" indent="-457189">
              <a:buFont typeface="+mj-lt"/>
              <a:buAutoNum type="arabicPeriod"/>
            </a:pPr>
            <a:r>
              <a:rPr lang="en-US" sz="1600" b="1" i="1" dirty="0">
                <a:solidFill>
                  <a:srgbClr val="FF0000"/>
                </a:solidFill>
              </a:rPr>
              <a:t>Monads</a:t>
            </a:r>
            <a:r>
              <a:rPr lang="en-US" sz="1600" dirty="0"/>
              <a:t> and Algebras. </a:t>
            </a:r>
          </a:p>
          <a:p>
            <a:pPr marL="457189" indent="-457189">
              <a:buFont typeface="+mj-lt"/>
              <a:buAutoNum type="arabicPeriod"/>
            </a:pPr>
            <a:r>
              <a:rPr lang="en-US" sz="1600" dirty="0"/>
              <a:t>Monoids. </a:t>
            </a:r>
          </a:p>
          <a:p>
            <a:pPr marL="457189" indent="-457189">
              <a:buFont typeface="+mj-lt"/>
              <a:buAutoNum type="arabicPeriod"/>
            </a:pPr>
            <a:r>
              <a:rPr lang="en-US" sz="1600" dirty="0"/>
              <a:t>Abelian Categories. </a:t>
            </a:r>
          </a:p>
          <a:p>
            <a:pPr marL="457189" indent="-457189">
              <a:buFont typeface="+mj-lt"/>
              <a:buAutoNum type="arabicPeriod"/>
            </a:pPr>
            <a:r>
              <a:rPr lang="en-US" sz="1600" dirty="0"/>
              <a:t>Special Limits. </a:t>
            </a:r>
          </a:p>
          <a:p>
            <a:pPr marL="457189" indent="-457189">
              <a:buFont typeface="+mj-lt"/>
              <a:buAutoNum type="arabicPeriod"/>
            </a:pPr>
            <a:r>
              <a:rPr lang="en-US" sz="1600" b="1" i="1" dirty="0">
                <a:solidFill>
                  <a:srgbClr val="FF0000"/>
                </a:solidFill>
              </a:rPr>
              <a:t>Kan Extensions</a:t>
            </a:r>
            <a:r>
              <a:rPr lang="en-US" sz="1600" dirty="0"/>
              <a:t>. </a:t>
            </a:r>
          </a:p>
          <a:p>
            <a:pPr marL="457189" indent="-457189">
              <a:buFont typeface="+mj-lt"/>
              <a:buAutoNum type="arabicPeriod"/>
            </a:pPr>
            <a:r>
              <a:rPr lang="en-US" sz="1600" dirty="0"/>
              <a:t>Symmetry and Braiding in Monoidal Categories. </a:t>
            </a:r>
          </a:p>
          <a:p>
            <a:pPr marL="457189" indent="-457189">
              <a:buFont typeface="+mj-lt"/>
              <a:buAutoNum type="arabicPeriod"/>
            </a:pPr>
            <a:r>
              <a:rPr lang="en-US" sz="1600" dirty="0"/>
              <a:t>Structures in Categories. </a:t>
            </a:r>
          </a:p>
          <a:p>
            <a:endParaRPr lang="en-US" sz="1600" dirty="0"/>
          </a:p>
          <a:p>
            <a:r>
              <a:rPr lang="en-US" sz="1600" dirty="0"/>
              <a:t>Tables of Categories. Bibliography.</a:t>
            </a:r>
            <a:endParaRPr lang="en-TW" sz="1600" dirty="0"/>
          </a:p>
        </p:txBody>
      </p:sp>
    </p:spTree>
    <p:extLst>
      <p:ext uri="{BB962C8B-B14F-4D97-AF65-F5344CB8AC3E}">
        <p14:creationId xmlns:p14="http://schemas.microsoft.com/office/powerpoint/2010/main" val="236869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772" y="1684972"/>
            <a:ext cx="7426456" cy="406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3259540" y="5868958"/>
            <a:ext cx="7459093" cy="461665"/>
          </a:xfrm>
          <a:prstGeom prst="rect">
            <a:avLst/>
          </a:prstGeom>
          <a:noFill/>
        </p:spPr>
        <p:txBody>
          <a:bodyPr wrap="none" rtlCol="0">
            <a:spAutoFit/>
          </a:bodyPr>
          <a:lstStyle/>
          <a:p>
            <a:r>
              <a:rPr lang="en-US" sz="2400" dirty="0"/>
              <a:t>Image Source: </a:t>
            </a:r>
            <a:r>
              <a:rPr lang="en-US" sz="2400" dirty="0">
                <a:hlinkClick r:id="rId2"/>
              </a:rPr>
              <a:t>Double-aspect Theory </a:t>
            </a:r>
            <a:r>
              <a:rPr lang="en-US" sz="2400" dirty="0"/>
              <a:t>on Wikipedia</a:t>
            </a:r>
            <a:endParaRPr lang="en-TW" sz="2400"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algn="r"/>
            <a:fld id="{00000000-1234-1234-1234-123412341234}" type="slidenum">
              <a:rPr lang="en" smtClean="0"/>
              <a:pPr algn="r"/>
              <a:t>65</a:t>
            </a:fld>
            <a:endParaRPr lang="en" dirty="0"/>
          </a:p>
        </p:txBody>
      </p:sp>
    </p:spTree>
    <p:extLst>
      <p:ext uri="{BB962C8B-B14F-4D97-AF65-F5344CB8AC3E}">
        <p14:creationId xmlns:p14="http://schemas.microsoft.com/office/powerpoint/2010/main" val="755292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751479" y="1396809"/>
            <a:ext cx="3367629" cy="5083215"/>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66</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250" y="1356968"/>
            <a:ext cx="1584989" cy="2405129"/>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78455" y="1356968"/>
            <a:ext cx="1509144" cy="2405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6119109" y="1356967"/>
            <a:ext cx="4008959" cy="5083215"/>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4548556" y="3094894"/>
            <a:ext cx="3550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4" name="Oval 13">
            <a:extLst>
              <a:ext uri="{FF2B5EF4-FFF2-40B4-BE49-F238E27FC236}">
                <a16:creationId xmlns:a16="http://schemas.microsoft.com/office/drawing/2014/main" id="{BACAE284-DFA6-5740-A465-0E9DC940E6B8}"/>
              </a:ext>
            </a:extLst>
          </p:cNvPr>
          <p:cNvSpPr/>
          <p:nvPr/>
        </p:nvSpPr>
        <p:spPr>
          <a:xfrm>
            <a:off x="3077029" y="380478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5" name="Oval 14">
            <a:extLst>
              <a:ext uri="{FF2B5EF4-FFF2-40B4-BE49-F238E27FC236}">
                <a16:creationId xmlns:a16="http://schemas.microsoft.com/office/drawing/2014/main" id="{98DF86B1-48E4-D84C-858E-6E2377C9C004}"/>
              </a:ext>
            </a:extLst>
          </p:cNvPr>
          <p:cNvSpPr/>
          <p:nvPr/>
        </p:nvSpPr>
        <p:spPr>
          <a:xfrm>
            <a:off x="3680550" y="424914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6" name="Oval 15">
            <a:extLst>
              <a:ext uri="{FF2B5EF4-FFF2-40B4-BE49-F238E27FC236}">
                <a16:creationId xmlns:a16="http://schemas.microsoft.com/office/drawing/2014/main" id="{FE22F515-ADF5-4247-932C-AA96E9DD9185}"/>
              </a:ext>
            </a:extLst>
          </p:cNvPr>
          <p:cNvSpPr/>
          <p:nvPr/>
        </p:nvSpPr>
        <p:spPr>
          <a:xfrm>
            <a:off x="3680550" y="4708600"/>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7" name="Oval 16">
            <a:extLst>
              <a:ext uri="{FF2B5EF4-FFF2-40B4-BE49-F238E27FC236}">
                <a16:creationId xmlns:a16="http://schemas.microsoft.com/office/drawing/2014/main" id="{63CA190D-2CA5-2647-A2D2-1034B4ABFC13}"/>
              </a:ext>
            </a:extLst>
          </p:cNvPr>
          <p:cNvSpPr/>
          <p:nvPr/>
        </p:nvSpPr>
        <p:spPr>
          <a:xfrm>
            <a:off x="3945158" y="5836248"/>
            <a:ext cx="106562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8" name="Oval 17">
            <a:extLst>
              <a:ext uri="{FF2B5EF4-FFF2-40B4-BE49-F238E27FC236}">
                <a16:creationId xmlns:a16="http://schemas.microsoft.com/office/drawing/2014/main" id="{D121435E-09A8-8B4B-8823-A820AE81146C}"/>
              </a:ext>
            </a:extLst>
          </p:cNvPr>
          <p:cNvSpPr/>
          <p:nvPr/>
        </p:nvSpPr>
        <p:spPr>
          <a:xfrm>
            <a:off x="3966512" y="6088561"/>
            <a:ext cx="1065621"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9" name="Oval 18">
            <a:extLst>
              <a:ext uri="{FF2B5EF4-FFF2-40B4-BE49-F238E27FC236}">
                <a16:creationId xmlns:a16="http://schemas.microsoft.com/office/drawing/2014/main" id="{4D9BD162-847D-C449-B70F-1A35C8198AB4}"/>
              </a:ext>
            </a:extLst>
          </p:cNvPr>
          <p:cNvSpPr/>
          <p:nvPr/>
        </p:nvSpPr>
        <p:spPr>
          <a:xfrm>
            <a:off x="6504634" y="5925202"/>
            <a:ext cx="82950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0" name="Oval 19">
            <a:extLst>
              <a:ext uri="{FF2B5EF4-FFF2-40B4-BE49-F238E27FC236}">
                <a16:creationId xmlns:a16="http://schemas.microsoft.com/office/drawing/2014/main" id="{FFA1F4FB-1F94-8F44-BE76-CD91DF9389CE}"/>
              </a:ext>
            </a:extLst>
          </p:cNvPr>
          <p:cNvSpPr/>
          <p:nvPr/>
        </p:nvSpPr>
        <p:spPr>
          <a:xfrm>
            <a:off x="7334143" y="2963938"/>
            <a:ext cx="65094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1" name="Oval 20">
            <a:extLst>
              <a:ext uri="{FF2B5EF4-FFF2-40B4-BE49-F238E27FC236}">
                <a16:creationId xmlns:a16="http://schemas.microsoft.com/office/drawing/2014/main" id="{08A0451A-D2E4-204D-92DD-6C664265318E}"/>
              </a:ext>
            </a:extLst>
          </p:cNvPr>
          <p:cNvSpPr/>
          <p:nvPr/>
        </p:nvSpPr>
        <p:spPr>
          <a:xfrm>
            <a:off x="6912691" y="3762097"/>
            <a:ext cx="71065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2" name="Oval 21">
            <a:extLst>
              <a:ext uri="{FF2B5EF4-FFF2-40B4-BE49-F238E27FC236}">
                <a16:creationId xmlns:a16="http://schemas.microsoft.com/office/drawing/2014/main" id="{1B17E013-781B-5447-990F-E4386672FC51}"/>
              </a:ext>
            </a:extLst>
          </p:cNvPr>
          <p:cNvSpPr/>
          <p:nvPr/>
        </p:nvSpPr>
        <p:spPr>
          <a:xfrm>
            <a:off x="6555715" y="3963810"/>
            <a:ext cx="1844032"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Tree>
    <p:extLst>
      <p:ext uri="{BB962C8B-B14F-4D97-AF65-F5344CB8AC3E}">
        <p14:creationId xmlns:p14="http://schemas.microsoft.com/office/powerpoint/2010/main" val="856158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67</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2665" y="1806043"/>
            <a:ext cx="3587076" cy="2264040"/>
          </a:xfrm>
          <a:prstGeom prst="rect">
            <a:avLst/>
          </a:prstGeom>
        </p:spPr>
      </p:pic>
      <p:pic>
        <p:nvPicPr>
          <p:cNvPr id="1026" name="Picture 2" descr="A Galois connection between powersets">
            <a:hlinkClick r:id="rId3"/>
            <a:extLst>
              <a:ext uri="{FF2B5EF4-FFF2-40B4-BE49-F238E27FC236}">
                <a16:creationId xmlns:a16="http://schemas.microsoft.com/office/drawing/2014/main" id="{56BE2586-B98A-6540-BA87-46E7404C2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32886" y="4128444"/>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3"/>
            <a:extLst>
              <a:ext uri="{FF2B5EF4-FFF2-40B4-BE49-F238E27FC236}">
                <a16:creationId xmlns:a16="http://schemas.microsoft.com/office/drawing/2014/main" id="{AC2C321B-3D2F-7948-B677-71511A5EDD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77503" y="4519160"/>
            <a:ext cx="4185139" cy="1645896"/>
          </a:xfrm>
          <a:prstGeom prst="rect">
            <a:avLst/>
          </a:prstGeom>
        </p:spPr>
      </p:pic>
      <p:sp>
        <p:nvSpPr>
          <p:cNvPr id="5" name="TextBox 4">
            <a:extLst>
              <a:ext uri="{FF2B5EF4-FFF2-40B4-BE49-F238E27FC236}">
                <a16:creationId xmlns:a16="http://schemas.microsoft.com/office/drawing/2014/main" id="{C21FFB83-FD66-2648-A606-397AAA4A3B2F}"/>
              </a:ext>
            </a:extLst>
          </p:cNvPr>
          <p:cNvSpPr txBox="1"/>
          <p:nvPr/>
        </p:nvSpPr>
        <p:spPr>
          <a:xfrm>
            <a:off x="7995138" y="2614246"/>
            <a:ext cx="3685624" cy="369332"/>
          </a:xfrm>
          <a:prstGeom prst="rect">
            <a:avLst/>
          </a:prstGeom>
          <a:noFill/>
        </p:spPr>
        <p:txBody>
          <a:bodyPr wrap="none" rtlCol="0">
            <a:spAutoFit/>
          </a:bodyPr>
          <a:lstStyle/>
          <a:p>
            <a:r>
              <a:rPr lang="en-TW" dirty="0"/>
              <a:t>Kubernetes as the Control Plane</a:t>
            </a:r>
          </a:p>
        </p:txBody>
      </p:sp>
      <p:sp>
        <p:nvSpPr>
          <p:cNvPr id="9" name="TextBox 8">
            <a:extLst>
              <a:ext uri="{FF2B5EF4-FFF2-40B4-BE49-F238E27FC236}">
                <a16:creationId xmlns:a16="http://schemas.microsoft.com/office/drawing/2014/main" id="{EDA56D4D-CEF1-4644-BDF3-0D26F8AA9544}"/>
              </a:ext>
            </a:extLst>
          </p:cNvPr>
          <p:cNvSpPr txBox="1"/>
          <p:nvPr/>
        </p:nvSpPr>
        <p:spPr>
          <a:xfrm>
            <a:off x="147262" y="2544890"/>
            <a:ext cx="3528530" cy="646331"/>
          </a:xfrm>
          <a:prstGeom prst="rect">
            <a:avLst/>
          </a:prstGeom>
          <a:noFill/>
        </p:spPr>
        <p:txBody>
          <a:bodyPr wrap="none" rtlCol="0">
            <a:spAutoFit/>
          </a:bodyPr>
          <a:lstStyle/>
          <a:p>
            <a:pPr algn="ctr"/>
            <a:r>
              <a:rPr lang="en-TW" dirty="0"/>
              <a:t>Dockerized app services as the</a:t>
            </a:r>
          </a:p>
          <a:p>
            <a:pPr algn="ctr"/>
            <a:r>
              <a:rPr lang="en-TW" dirty="0"/>
              <a:t>Data Plane</a:t>
            </a:r>
          </a:p>
        </p:txBody>
      </p:sp>
    </p:spTree>
    <p:extLst>
      <p:ext uri="{BB962C8B-B14F-4D97-AF65-F5344CB8AC3E}">
        <p14:creationId xmlns:p14="http://schemas.microsoft.com/office/powerpoint/2010/main" val="181185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algn="r"/>
            <a:fld id="{00000000-1234-1234-1234-123412341234}" type="slidenum">
              <a:rPr lang="en" smtClean="0"/>
              <a:pPr algn="r"/>
              <a:t>68</a:t>
            </a:fld>
            <a:endParaRPr lang="en" dirty="0"/>
          </a:p>
        </p:txBody>
      </p:sp>
    </p:spTree>
    <p:extLst>
      <p:ext uri="{BB962C8B-B14F-4D97-AF65-F5344CB8AC3E}">
        <p14:creationId xmlns:p14="http://schemas.microsoft.com/office/powerpoint/2010/main" val="105310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281B084-7494-8945-B74E-5CCE7644DD4A}"/>
              </a:ext>
            </a:extLst>
          </p:cNvPr>
          <p:cNvSpPr>
            <a:spLocks noGrp="1" noChangeArrowheads="1"/>
          </p:cNvSpPr>
          <p:nvPr>
            <p:ph type="title"/>
          </p:nvPr>
        </p:nvSpPr>
        <p:spPr/>
        <p:txBody>
          <a:bodyPr/>
          <a:lstStyle/>
          <a:p>
            <a:r>
              <a:rPr lang="en-US" altLang="en-CN"/>
              <a:t>Typical OS functions</a:t>
            </a:r>
          </a:p>
        </p:txBody>
      </p:sp>
      <p:sp>
        <p:nvSpPr>
          <p:cNvPr id="764931" name="Rectangle 3">
            <a:extLst>
              <a:ext uri="{FF2B5EF4-FFF2-40B4-BE49-F238E27FC236}">
                <a16:creationId xmlns:a16="http://schemas.microsoft.com/office/drawing/2014/main" id="{8C94DCB9-B649-424E-8AA8-24A2EDD98595}"/>
              </a:ext>
            </a:extLst>
          </p:cNvPr>
          <p:cNvSpPr>
            <a:spLocks noGrp="1" noChangeArrowheads="1"/>
          </p:cNvSpPr>
          <p:nvPr>
            <p:ph type="body" idx="1"/>
          </p:nvPr>
        </p:nvSpPr>
        <p:spPr>
          <a:xfrm>
            <a:off x="1828801" y="838200"/>
            <a:ext cx="4627563" cy="5410200"/>
          </a:xfrm>
        </p:spPr>
        <p:txBody>
          <a:bodyPr/>
          <a:lstStyle/>
          <a:p>
            <a:pPr>
              <a:spcBef>
                <a:spcPct val="100000"/>
              </a:spcBef>
              <a:buFont typeface="Wingdings" pitchFamily="2" charset="2"/>
              <a:buNone/>
            </a:pPr>
            <a:r>
              <a:rPr lang="en-US" altLang="en-CN" sz="1800" u="sng"/>
              <a:t>Language extensions / standard library</a:t>
            </a:r>
            <a:endParaRPr lang="en-US" altLang="en-CN" sz="1800"/>
          </a:p>
          <a:p>
            <a:pPr>
              <a:spcBef>
                <a:spcPct val="100000"/>
              </a:spcBef>
            </a:pPr>
            <a:r>
              <a:rPr lang="en-US" altLang="en-CN" sz="1800"/>
              <a:t>Mathematical operations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abs</a:t>
            </a:r>
            <a:r>
              <a:rPr lang="en-US" altLang="en-CN" sz="1800"/>
              <a:t>, </a:t>
            </a:r>
            <a:r>
              <a:rPr lang="en-US" altLang="en-CN" sz="1800" b="1">
                <a:latin typeface="Courier New" panose="02070309020205020404" pitchFamily="49" charset="0"/>
                <a:cs typeface="Courier New" panose="02070309020205020404" pitchFamily="49" charset="0"/>
              </a:rPr>
              <a:t>sqrt</a:t>
            </a:r>
            <a:r>
              <a:rPr lang="en-US" altLang="en-CN" sz="1800"/>
              <a:t>, ...)</a:t>
            </a:r>
          </a:p>
          <a:p>
            <a:pPr>
              <a:spcBef>
                <a:spcPct val="100000"/>
              </a:spcBef>
            </a:pPr>
            <a:r>
              <a:rPr lang="en-US" altLang="en-CN" sz="1800"/>
              <a:t>Abstract data types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String</a:t>
            </a:r>
            <a:r>
              <a:rPr lang="en-US" altLang="en-CN" sz="1800"/>
              <a:t>, </a:t>
            </a:r>
            <a:r>
              <a:rPr lang="en-US" altLang="en-CN" sz="1800" b="1">
                <a:latin typeface="Courier New" panose="02070309020205020404" pitchFamily="49" charset="0"/>
                <a:cs typeface="Courier New" panose="02070309020205020404" pitchFamily="49" charset="0"/>
              </a:rPr>
              <a:t>Date</a:t>
            </a:r>
            <a:r>
              <a:rPr lang="en-US" altLang="en-CN" sz="1800"/>
              <a:t>, ...)</a:t>
            </a:r>
          </a:p>
          <a:p>
            <a:pPr>
              <a:spcBef>
                <a:spcPct val="100000"/>
              </a:spcBef>
            </a:pPr>
            <a:r>
              <a:rPr lang="en-US" altLang="en-CN" sz="1800"/>
              <a:t>Output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printChar</a:t>
            </a:r>
            <a:r>
              <a:rPr lang="en-US" altLang="en-CN" sz="1800"/>
              <a:t>, </a:t>
            </a:r>
            <a:r>
              <a:rPr lang="en-US" altLang="en-CN" sz="1800" b="1">
                <a:latin typeface="Courier New" panose="02070309020205020404" pitchFamily="49" charset="0"/>
                <a:cs typeface="Courier New" panose="02070309020205020404" pitchFamily="49" charset="0"/>
              </a:rPr>
              <a:t>printString</a:t>
            </a:r>
            <a:r>
              <a:rPr lang="en-US" altLang="en-CN" sz="1800"/>
              <a:t> ...)</a:t>
            </a:r>
          </a:p>
          <a:p>
            <a:pPr>
              <a:spcBef>
                <a:spcPct val="100000"/>
              </a:spcBef>
            </a:pPr>
            <a:r>
              <a:rPr lang="en-US" altLang="en-CN" sz="1800"/>
              <a:t>Input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readChar</a:t>
            </a:r>
            <a:r>
              <a:rPr lang="en-US" altLang="en-CN" sz="1800"/>
              <a:t>, </a:t>
            </a:r>
            <a:r>
              <a:rPr lang="en-US" altLang="en-CN" sz="1800" b="1">
                <a:latin typeface="Courier New" panose="02070309020205020404" pitchFamily="49" charset="0"/>
                <a:cs typeface="Courier New" panose="02070309020205020404" pitchFamily="49" charset="0"/>
              </a:rPr>
              <a:t>readLine</a:t>
            </a:r>
            <a:r>
              <a:rPr lang="en-US" altLang="en-CN" sz="1800"/>
              <a:t> ...)</a:t>
            </a:r>
          </a:p>
          <a:p>
            <a:pPr>
              <a:spcBef>
                <a:spcPct val="100000"/>
              </a:spcBef>
            </a:pPr>
            <a:r>
              <a:rPr lang="en-US" altLang="en-CN" sz="1800"/>
              <a:t>Graphics functions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drawPixel</a:t>
            </a:r>
            <a:r>
              <a:rPr lang="en-US" altLang="en-CN" sz="1800"/>
              <a:t>, </a:t>
            </a:r>
            <a:r>
              <a:rPr lang="en-US" altLang="en-CN" sz="1800" b="1">
                <a:latin typeface="Courier New" panose="02070309020205020404" pitchFamily="49" charset="0"/>
                <a:cs typeface="Courier New" panose="02070309020205020404" pitchFamily="49" charset="0"/>
              </a:rPr>
              <a:t>drawCircle</a:t>
            </a:r>
            <a:r>
              <a:rPr lang="en-US" altLang="en-CN" sz="1800"/>
              <a:t>, ...)</a:t>
            </a:r>
          </a:p>
          <a:p>
            <a:pPr>
              <a:spcBef>
                <a:spcPct val="100000"/>
              </a:spcBef>
            </a:pPr>
            <a:r>
              <a:rPr lang="en-US" altLang="en-CN" sz="1800"/>
              <a:t>And more ...</a:t>
            </a:r>
          </a:p>
        </p:txBody>
      </p:sp>
      <p:sp>
        <p:nvSpPr>
          <p:cNvPr id="764932" name="Rectangle 4">
            <a:extLst>
              <a:ext uri="{FF2B5EF4-FFF2-40B4-BE49-F238E27FC236}">
                <a16:creationId xmlns:a16="http://schemas.microsoft.com/office/drawing/2014/main" id="{7B6A243D-097A-1744-B988-6F6B50EBE419}"/>
              </a:ext>
            </a:extLst>
          </p:cNvPr>
          <p:cNvSpPr>
            <a:spLocks noChangeArrowheads="1"/>
          </p:cNvSpPr>
          <p:nvPr/>
        </p:nvSpPr>
        <p:spPr bwMode="auto">
          <a:xfrm>
            <a:off x="6324600" y="838200"/>
            <a:ext cx="4191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100000"/>
            </a:pPr>
            <a:r>
              <a:rPr lang="en-US" altLang="en-CN" sz="1800" u="sng">
                <a:solidFill>
                  <a:srgbClr val="000000"/>
                </a:solidFill>
                <a:latin typeface="Comic Sans MS" panose="030F0902030302020204" pitchFamily="66" charset="0"/>
              </a:rPr>
              <a:t>System-oriented services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Memory management</a:t>
            </a:r>
            <a:br>
              <a:rPr lang="en-US" altLang="en-CN" sz="1800">
                <a:solidFill>
                  <a:srgbClr val="000000"/>
                </a:solidFill>
                <a:latin typeface="Comic Sans MS" panose="030F0902030302020204" pitchFamily="66" charset="0"/>
              </a:rPr>
            </a:br>
            <a:r>
              <a:rPr lang="en-US" altLang="en-CN" sz="1800">
                <a:solidFill>
                  <a:srgbClr val="000000"/>
                </a:solidFill>
                <a:latin typeface="Comic Sans MS" panose="030F0902030302020204" pitchFamily="66" charset="0"/>
              </a:rPr>
              <a:t>(objects, arrays, ...)</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I/O device drivers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Mass storage</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File system</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Multi-tasking</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UI management (shell / windows)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Security</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Communications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And more ...</a:t>
            </a:r>
          </a:p>
        </p:txBody>
      </p:sp>
    </p:spTree>
    <p:extLst>
      <p:ext uri="{BB962C8B-B14F-4D97-AF65-F5344CB8AC3E}">
        <p14:creationId xmlns:p14="http://schemas.microsoft.com/office/powerpoint/2010/main" val="3244814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4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49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49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49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49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4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autoUpdateAnimBg="0"/>
      <p:bldP spid="76493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7D6DAC4-BA98-834E-B80F-808DA0859614}"/>
              </a:ext>
            </a:extLst>
          </p:cNvPr>
          <p:cNvSpPr>
            <a:spLocks noGrp="1" noChangeArrowheads="1"/>
          </p:cNvSpPr>
          <p:nvPr>
            <p:ph type="title"/>
          </p:nvPr>
        </p:nvSpPr>
        <p:spPr/>
        <p:txBody>
          <a:bodyPr/>
          <a:lstStyle/>
          <a:p>
            <a:r>
              <a:rPr lang="en-US" altLang="en-CN"/>
              <a:t>Jack OS API</a:t>
            </a:r>
          </a:p>
        </p:txBody>
      </p:sp>
      <p:sp>
        <p:nvSpPr>
          <p:cNvPr id="769027" name="Text Box 3">
            <a:extLst>
              <a:ext uri="{FF2B5EF4-FFF2-40B4-BE49-F238E27FC236}">
                <a16:creationId xmlns:a16="http://schemas.microsoft.com/office/drawing/2014/main" id="{9733588C-F26C-BA49-BBBE-9B278344F749}"/>
              </a:ext>
            </a:extLst>
          </p:cNvPr>
          <p:cNvSpPr txBox="1">
            <a:spLocks noChangeArrowheads="1"/>
          </p:cNvSpPr>
          <p:nvPr/>
        </p:nvSpPr>
        <p:spPr bwMode="auto">
          <a:xfrm>
            <a:off x="1752600" y="685800"/>
            <a:ext cx="4572000" cy="2667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28" name="Text Box 4">
            <a:extLst>
              <a:ext uri="{FF2B5EF4-FFF2-40B4-BE49-F238E27FC236}">
                <a16:creationId xmlns:a16="http://schemas.microsoft.com/office/drawing/2014/main" id="{5C6D31E4-DC75-D447-9502-9F21296E55F2}"/>
              </a:ext>
            </a:extLst>
          </p:cNvPr>
          <p:cNvSpPr txBox="1">
            <a:spLocks noChangeArrowheads="1"/>
          </p:cNvSpPr>
          <p:nvPr/>
        </p:nvSpPr>
        <p:spPr bwMode="auto">
          <a:xfrm>
            <a:off x="2133600" y="1143000"/>
            <a:ext cx="4724400" cy="39624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intValue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setInt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29" name="Text Box 5">
            <a:extLst>
              <a:ext uri="{FF2B5EF4-FFF2-40B4-BE49-F238E27FC236}">
                <a16:creationId xmlns:a16="http://schemas.microsoft.com/office/drawing/2014/main" id="{2790807F-5FD0-7B41-AF68-CF86438A15DC}"/>
              </a:ext>
            </a:extLst>
          </p:cNvPr>
          <p:cNvSpPr txBox="1">
            <a:spLocks noChangeArrowheads="1"/>
          </p:cNvSpPr>
          <p:nvPr/>
        </p:nvSpPr>
        <p:spPr bwMode="auto">
          <a:xfrm>
            <a:off x="2514600" y="1600200"/>
            <a:ext cx="487680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Array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4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0" name="Text Box 6">
            <a:extLst>
              <a:ext uri="{FF2B5EF4-FFF2-40B4-BE49-F238E27FC236}">
                <a16:creationId xmlns:a16="http://schemas.microsoft.com/office/drawing/2014/main" id="{345FD250-B229-C14F-90AA-46454EE20119}"/>
              </a:ext>
            </a:extLst>
          </p:cNvPr>
          <p:cNvSpPr txBox="1">
            <a:spLocks noChangeArrowheads="1"/>
          </p:cNvSpPr>
          <p:nvPr/>
        </p:nvSpPr>
        <p:spPr bwMode="auto">
          <a:xfrm>
            <a:off x="2895600" y="2133600"/>
            <a:ext cx="5105400" cy="3352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1" name="Text Box 7">
            <a:extLst>
              <a:ext uri="{FF2B5EF4-FFF2-40B4-BE49-F238E27FC236}">
                <a16:creationId xmlns:a16="http://schemas.microsoft.com/office/drawing/2014/main" id="{8885B2AC-D37F-1141-8674-53D6C9682C7F}"/>
              </a:ext>
            </a:extLst>
          </p:cNvPr>
          <p:cNvSpPr txBox="1">
            <a:spLocks noChangeArrowheads="1"/>
          </p:cNvSpPr>
          <p:nvPr/>
        </p:nvSpPr>
        <p:spPr bwMode="auto">
          <a:xfrm>
            <a:off x="3352800" y="2590800"/>
            <a:ext cx="5715000" cy="3124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drawPixel</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drawLine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drawCircle</a:t>
            </a:r>
            <a:r>
              <a:rPr lang="en-US" altLang="en-CN" sz="1400" b="1">
                <a:solidFill>
                  <a:srgbClr val="000000"/>
                </a:solidFill>
                <a:latin typeface="Courier New" panose="02070309020205020404" pitchFamily="49" charset="0"/>
                <a:cs typeface="Courier New" panose="02070309020205020404" pitchFamily="49" charset="0"/>
              </a:rPr>
              <a:t>(int x, int y, int r)</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2" name="Text Box 8">
            <a:extLst>
              <a:ext uri="{FF2B5EF4-FFF2-40B4-BE49-F238E27FC236}">
                <a16:creationId xmlns:a16="http://schemas.microsoft.com/office/drawing/2014/main" id="{F58C9360-1259-E740-BF7B-4599DE1C25C4}"/>
              </a:ext>
            </a:extLst>
          </p:cNvPr>
          <p:cNvSpPr txBox="1">
            <a:spLocks noChangeArrowheads="1"/>
          </p:cNvSpPr>
          <p:nvPr/>
        </p:nvSpPr>
        <p:spPr bwMode="auto">
          <a:xfrm>
            <a:off x="3810000" y="30480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3" name="Text Box 9">
            <a:extLst>
              <a:ext uri="{FF2B5EF4-FFF2-40B4-BE49-F238E27FC236}">
                <a16:creationId xmlns:a16="http://schemas.microsoft.com/office/drawing/2014/main" id="{7B7ADD4B-C778-C64C-9654-BF9A4ADD12C7}"/>
              </a:ext>
            </a:extLst>
          </p:cNvPr>
          <p:cNvSpPr txBox="1">
            <a:spLocks noChangeArrowheads="1"/>
          </p:cNvSpPr>
          <p:nvPr/>
        </p:nvSpPr>
        <p:spPr bwMode="auto">
          <a:xfrm>
            <a:off x="4191000" y="3581400"/>
            <a:ext cx="5715000" cy="2590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keyPressed</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readChar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String </a:t>
            </a:r>
            <a:r>
              <a:rPr lang="en-US" altLang="en-CN" sz="1400" b="1">
                <a:solidFill>
                  <a:srgbClr val="990000"/>
                </a:solidFill>
                <a:latin typeface="Courier New" panose="02070309020205020404" pitchFamily="49" charset="0"/>
                <a:cs typeface="Courier New" panose="02070309020205020404" pitchFamily="49" charset="0"/>
              </a:rPr>
              <a:t>readLine</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4" name="Text Box 10">
            <a:extLst>
              <a:ext uri="{FF2B5EF4-FFF2-40B4-BE49-F238E27FC236}">
                <a16:creationId xmlns:a16="http://schemas.microsoft.com/office/drawing/2014/main" id="{C735B2AB-AE44-D842-A755-706867D16DAD}"/>
              </a:ext>
            </a:extLst>
          </p:cNvPr>
          <p:cNvSpPr txBox="1">
            <a:spLocks noChangeArrowheads="1"/>
          </p:cNvSpPr>
          <p:nvPr/>
        </p:nvSpPr>
        <p:spPr bwMode="auto">
          <a:xfrm>
            <a:off x="4648200" y="4114800"/>
            <a:ext cx="5715000" cy="2209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Sys</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halt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error</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wait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1781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9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9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90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9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90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90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90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nimBg="1" autoUpdateAnimBg="0"/>
      <p:bldP spid="769028" grpId="0" animBg="1" autoUpdateAnimBg="0"/>
      <p:bldP spid="769029" grpId="0" animBg="1" autoUpdateAnimBg="0"/>
      <p:bldP spid="769030" grpId="0" animBg="1" autoUpdateAnimBg="0"/>
      <p:bldP spid="769031" grpId="0" animBg="1" autoUpdateAnimBg="0"/>
      <p:bldP spid="769032" grpId="0" animBg="1" autoUpdateAnimBg="0"/>
      <p:bldP spid="769033" grpId="0" animBg="1" autoUpdateAnimBg="0"/>
      <p:bldP spid="769034" grpId="0" animBg="1"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15022</TotalTime>
  <Words>4906</Words>
  <Application>Microsoft Macintosh PowerPoint</Application>
  <PresentationFormat>Widescreen</PresentationFormat>
  <Paragraphs>795</Paragraphs>
  <Slides>68</Slides>
  <Notes>61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68</vt:i4>
      </vt:variant>
    </vt:vector>
  </HeadingPairs>
  <TitlesOfParts>
    <vt:vector size="83" baseType="lpstr">
      <vt:lpstr>Arial Unicode MS</vt:lpstr>
      <vt:lpstr>Times New Roman (Hebrew)</vt:lpstr>
      <vt:lpstr>Weibei SC</vt:lpstr>
      <vt:lpstr>Arial</vt:lpstr>
      <vt:lpstr>Arial Black</vt:lpstr>
      <vt:lpstr>Calibri</vt:lpstr>
      <vt:lpstr>Comic Sans MS</vt:lpstr>
      <vt:lpstr>Courier New</vt:lpstr>
      <vt:lpstr>Times New Roman</vt:lpstr>
      <vt:lpstr>Wingdings</vt:lpstr>
      <vt:lpstr>3_Office Theme</vt:lpstr>
      <vt:lpstr>sidebarb</vt:lpstr>
      <vt:lpstr>Simple Light</vt:lpstr>
      <vt:lpstr>Visio.Drawing.6</vt:lpstr>
      <vt:lpstr>Clip</vt:lpstr>
      <vt:lpstr>Computational Thinking &amp; Systems Design  Lecture 12  Operating System:  from bare minimum to distributed systems</vt:lpstr>
      <vt:lpstr>Where we are at:</vt:lpstr>
      <vt:lpstr>No Royal Road to Geometry.          Euclid</vt:lpstr>
      <vt:lpstr>The Key Ideas in Shocken’s Lecture</vt:lpstr>
      <vt:lpstr>Jack revisited</vt:lpstr>
      <vt:lpstr>Jack revisited</vt:lpstr>
      <vt:lpstr>Typical OS functions</vt:lpstr>
      <vt:lpstr>The Jack OS</vt:lpstr>
      <vt:lpstr>Jack OS API</vt:lpstr>
      <vt:lpstr>A typical OS:</vt:lpstr>
      <vt:lpstr>Success Criteria</vt:lpstr>
      <vt:lpstr>Abstraction</vt:lpstr>
      <vt:lpstr>Soundness</vt:lpstr>
      <vt:lpstr>Efficiency</vt:lpstr>
      <vt:lpstr>A historic moment remembered</vt:lpstr>
      <vt:lpstr>Keyboard input (cont.)</vt:lpstr>
      <vt:lpstr>Jack OS recap</vt:lpstr>
      <vt:lpstr>Perspective</vt:lpstr>
      <vt:lpstr>PowerPoint Presentation</vt:lpstr>
      <vt:lpstr>Example I: multiplication</vt:lpstr>
      <vt:lpstr>Double Entry, Monks, Maths, and Magic</vt:lpstr>
      <vt:lpstr>Hamiltonian Mechanics make energy Accountable</vt:lpstr>
      <vt:lpstr>Hamilton did more work on the Accounting Equation</vt:lpstr>
      <vt:lpstr>Kan Extension and other ideas in Category Theory</vt:lpstr>
      <vt:lpstr>Kan Extension makes concepts Representable</vt:lpstr>
      <vt:lpstr>The ideas of Universality</vt:lpstr>
      <vt:lpstr>When explaining the idea of Universal Properties …</vt:lpstr>
      <vt:lpstr>Example I: multiplication explained in Category Theory</vt:lpstr>
      <vt:lpstr>Example II: square root</vt:lpstr>
      <vt:lpstr>Math operations (in the Jack OS)</vt:lpstr>
      <vt:lpstr>String processing (in the Jack OS)</vt:lpstr>
      <vt:lpstr>Single digit ASCII conversions</vt:lpstr>
      <vt:lpstr>PowerPoint Presentation</vt:lpstr>
      <vt:lpstr>Memory management (in the Jack OS)</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An anecdote about efficiency and design </vt:lpstr>
      <vt:lpstr>To sum up (vector graphics)…</vt:lpstr>
      <vt:lpstr>Character output primitives (in the Jack OS)</vt:lpstr>
      <vt:lpstr>Character output</vt:lpstr>
      <vt:lpstr>Font implementation (in the Jack OS)</vt:lpstr>
      <vt:lpstr>Keyboard primitives (in the Jack OS)</vt:lpstr>
      <vt:lpstr>Keyboard input</vt:lpstr>
      <vt:lpstr>Some Final notes</vt:lpstr>
      <vt:lpstr>Operating System as a Program that Runs Forever -- Lamport</vt:lpstr>
      <vt:lpstr>Operating System as a Program that Runs Forever -- Lamport</vt:lpstr>
      <vt:lpstr>A Lattice-based Framework to analyze code</vt:lpstr>
      <vt:lpstr>Accountants’ Value Proposition</vt:lpstr>
      <vt:lpstr>An Operating System based on Causal Structures of Events</vt:lpstr>
      <vt:lpstr>Computational Laws and Consciousness</vt:lpstr>
      <vt:lpstr>It is all in the Names</vt:lpstr>
      <vt:lpstr>Saunders Mac Lane: Founder of Category Theory</vt:lpstr>
      <vt:lpstr>From Monism, Dualism to Cyber-physical Systems</vt:lpstr>
      <vt:lpstr>Wiener’s Framing of Societal Values</vt:lpstr>
      <vt:lpstr>The Abstract and Concrete Domains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1765</cp:revision>
  <dcterms:created xsi:type="dcterms:W3CDTF">2019-11-27T02:13:00Z</dcterms:created>
  <dcterms:modified xsi:type="dcterms:W3CDTF">2020-12-01T05:12:07Z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